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9" r:id="rId3"/>
    <p:sldId id="270" r:id="rId4"/>
    <p:sldId id="271" r:id="rId5"/>
    <p:sldId id="272" r:id="rId6"/>
    <p:sldId id="273" r:id="rId7"/>
    <p:sldId id="262" r:id="rId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4844"/>
    <a:srgbClr val="FC34DF"/>
    <a:srgbClr val="FFFE02"/>
    <a:srgbClr val="FEFE0A"/>
    <a:srgbClr val="FECEF7"/>
    <a:srgbClr val="FFD2CD"/>
    <a:srgbClr val="3EFC24"/>
    <a:srgbClr val="CB2013"/>
    <a:srgbClr val="A50021"/>
    <a:srgbClr val="FEFEE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946" autoAdjust="0"/>
    <p:restoredTop sz="94660"/>
  </p:normalViewPr>
  <p:slideViewPr>
    <p:cSldViewPr snapToGrid="0">
      <p:cViewPr>
        <p:scale>
          <a:sx n="100" d="100"/>
          <a:sy n="100" d="100"/>
        </p:scale>
        <p:origin x="-1080" y="1290"/>
      </p:cViewPr>
      <p:guideLst>
        <p:guide orient="horz" pos="2880"/>
        <p:guide pos="216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2E5243-DEFB-4C3A-BB88-E57021828487}"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804285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E5243-DEFB-4C3A-BB88-E57021828487}"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1304087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E5243-DEFB-4C3A-BB88-E57021828487}"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508231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E5243-DEFB-4C3A-BB88-E57021828487}"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46422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E5243-DEFB-4C3A-BB88-E57021828487}"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2192023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2E5243-DEFB-4C3A-BB88-E57021828487}"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2841172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2E5243-DEFB-4C3A-BB88-E57021828487}" type="datetimeFigureOut">
              <a:rPr lang="en-US" smtClean="0"/>
              <a:pPr/>
              <a:t>9/30/2024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599746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2E5243-DEFB-4C3A-BB88-E57021828487}" type="datetimeFigureOut">
              <a:rPr lang="en-US" smtClean="0"/>
              <a:pPr/>
              <a:t>9/30/2024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3385137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E5243-DEFB-4C3A-BB88-E57021828487}" type="datetimeFigureOut">
              <a:rPr lang="en-US" smtClean="0"/>
              <a:pPr/>
              <a:t>9/30/2024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393284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02E5243-DEFB-4C3A-BB88-E57021828487}"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354008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02E5243-DEFB-4C3A-BB88-E57021828487}"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128951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402E5243-DEFB-4C3A-BB88-E57021828487}" type="datetimeFigureOut">
              <a:rPr lang="en-US" smtClean="0"/>
              <a:pPr/>
              <a:t>9/30/2024</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578DB857-3E82-467C-B2E4-C78DC7348639}" type="slidenum">
              <a:rPr lang="en-US" smtClean="0"/>
              <a:pPr/>
              <a:t>‹#›</a:t>
            </a:fld>
            <a:endParaRPr lang="en-US"/>
          </a:p>
        </p:txBody>
      </p:sp>
    </p:spTree>
    <p:extLst>
      <p:ext uri="{BB962C8B-B14F-4D97-AF65-F5344CB8AC3E}">
        <p14:creationId xmlns:p14="http://schemas.microsoft.com/office/powerpoint/2010/main" xmlns="" val="1105822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haseco@haseco.vn"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www.haseco.v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42900"/>
          </a:xfrm>
        </p:spPr>
        <p:txBody>
          <a:bodyPr>
            <a:normAutofit/>
          </a:bodyPr>
          <a:lstStyle/>
          <a:p>
            <a:pPr algn="l"/>
            <a:r>
              <a:rPr lang="en-US" sz="1600" b="1">
                <a:latin typeface="Arial" panose="020B0604020202020204" pitchFamily="34" charset="0"/>
                <a:cs typeface="Arial" panose="020B0604020202020204" pitchFamily="34" charset="0"/>
              </a:rPr>
              <a:t>HASECO SECURITIES </a:t>
            </a: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42959" y="85766"/>
            <a:ext cx="666667" cy="647619"/>
          </a:xfrm>
          <a:prstGeom prst="rect">
            <a:avLst/>
          </a:prstGeom>
        </p:spPr>
      </p:pic>
      <p:sp>
        <p:nvSpPr>
          <p:cNvPr id="5" name="Minus 4"/>
          <p:cNvSpPr/>
          <p:nvPr/>
        </p:nvSpPr>
        <p:spPr>
          <a:xfrm>
            <a:off x="1057275" y="581026"/>
            <a:ext cx="5143500" cy="12765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52399" y="1626612"/>
            <a:ext cx="6581775" cy="3757119"/>
          </a:xfrm>
          <a:prstGeom prst="rect">
            <a:avLst/>
          </a:prstGeom>
          <a:noFill/>
        </p:spPr>
        <p:txBody>
          <a:bodyPr wrap="square" rtlCol="0">
            <a:spAutoFit/>
          </a:bodyPr>
          <a:lstStyle/>
          <a:p>
            <a:pPr indent="274320" algn="just">
              <a:lnSpc>
                <a:spcPct val="150000"/>
              </a:lnSpc>
            </a:pPr>
            <a:r>
              <a:rPr lang="en-US" sz="1000" smtClean="0">
                <a:latin typeface="Arial" pitchFamily="34" charset="0"/>
                <a:cs typeface="Arial" pitchFamily="34" charset="0"/>
              </a:rPr>
              <a:t>Thị trường tuần qua, tăng điểm khá tốt khi kỳ vọng Việt Nam sẽ có chính sách nới lỏng như Trung Quốc. Chính phủ Trung Quốc hôm qua tiếp tục mạnh tay bơm thanh khoản, hạ lãi suất, giảm tỷ lệ dự trữ bắt buộc. Khó khăn thời gian vừa qua của kinh tế và chứng khoán Trung Quốc là thị trường bất động sản và họ nới lỏng để khôi phục thị trường bất động sản. Kết thúc tuần giao dịch, chỉ số VN-Index tăng 18.88 điểm +1.48%), lên 1.290,92 điểm với thanh khoản tăng mạnh so với tuần trước. </a:t>
            </a:r>
          </a:p>
          <a:p>
            <a:pPr indent="274320" algn="just">
              <a:lnSpc>
                <a:spcPct val="150000"/>
              </a:lnSpc>
            </a:pPr>
            <a:r>
              <a:rPr lang="en-US" sz="1000" smtClean="0">
                <a:latin typeface="Arial" pitchFamily="34" charset="0"/>
                <a:cs typeface="Arial" pitchFamily="34" charset="0"/>
              </a:rPr>
              <a:t>Về thế giới, rước mắt thì các số liệu khả quan về kinh tế Mỹ công bố ngày thứ Năm giúp xoa dịu mối lo của nhà đầu tư trước đó rằng động thái giảm lãi suất mạnh tay của Cục Dự trữ Liên bang (Fed) có thể xuất phát từ khả năng suy thoái. Báo cáo từ Bộ Lao động Mỹ ngày thứ Năm cho thấy số người nộp đơn xin trợ cấp thất nghiệp lần đầu tuần trước giảm nhiều hơn so với dự báo, một dấu hiệu cho thấy thị trường việc làm vững vàng. Số đơn đặt mua hàng hóa lâu bền tháng 8 không thay đổi trong khi dự báo của các chuyên gia kinh tế là giảm. Ngoài ra, dữ liệu điều chỉnh lần cuối cùng của tổng sản phẩm trong nước (GDP) quý 3 cho thấy mức tăng trưởng 3% một mức tăng mạnh mẽ. Nếu thị trường việc làm có vấn đề, thì số liệu xin trợ cấp thất nghiệp hàng tuần lần này không cho thấy điều đó. Các báo cáo việc làm hàng tháng luôn đóng một vai trò lớn hơn so với các báo cáo hàng tuần trong việc định hình tâm lý thị trường. Nhưng cho tới khi có số liệu cho thấy điều ngược lại, những dữ liệu như của ngày hôm nay sẽ tiếp tục khơi lên niềm hy vọng về một cuộc hạ cánh mềm của nền kinh tế. </a:t>
            </a:r>
          </a:p>
          <a:p>
            <a:pPr indent="274320" algn="just">
              <a:lnSpc>
                <a:spcPct val="150000"/>
              </a:lnSpc>
            </a:pPr>
            <a:r>
              <a:rPr lang="en-US" sz="1000" smtClean="0">
                <a:latin typeface="Arial" pitchFamily="34" charset="0"/>
                <a:cs typeface="Arial" pitchFamily="34" charset="0"/>
              </a:rPr>
              <a:t>Để chi tiết hơn chúng ta cùng vào bài viết VN-Index dưới góc nhìn kỹ thuật để có cái nhìn tổng quát.</a:t>
            </a:r>
            <a:endParaRPr lang="en-US" sz="1000">
              <a:latin typeface="Arial" pitchFamily="34" charset="0"/>
              <a:cs typeface="Arial" pitchFamily="34" charset="0"/>
            </a:endParaRPr>
          </a:p>
        </p:txBody>
      </p:sp>
      <p:sp>
        <p:nvSpPr>
          <p:cNvPr id="8" name="TextBox 7"/>
          <p:cNvSpPr txBox="1"/>
          <p:nvPr/>
        </p:nvSpPr>
        <p:spPr>
          <a:xfrm>
            <a:off x="1057275" y="733385"/>
            <a:ext cx="4943475" cy="738664"/>
          </a:xfrm>
          <a:prstGeom prst="rect">
            <a:avLst/>
          </a:prstGeom>
          <a:noFill/>
        </p:spPr>
        <p:txBody>
          <a:bodyPr wrap="square" rtlCol="0">
            <a:spAutoFit/>
          </a:bodyPr>
          <a:lstStyle/>
          <a:p>
            <a:pPr algn="ctr">
              <a:lnSpc>
                <a:spcPct val="150000"/>
              </a:lnSpc>
            </a:pPr>
            <a:r>
              <a:rPr lang="en-US" sz="1400" b="1" dirty="0">
                <a:solidFill>
                  <a:schemeClr val="accent6"/>
                </a:solidFill>
                <a:latin typeface="Arial" panose="020B0604020202020204" pitchFamily="34" charset="0"/>
                <a:cs typeface="Arial" panose="020B0604020202020204" pitchFamily="34" charset="0"/>
              </a:rPr>
              <a:t>BẢN TIN THỊ TRƯỜNG CHỨNG KHOÁN</a:t>
            </a:r>
          </a:p>
          <a:p>
            <a:pPr algn="ctr">
              <a:lnSpc>
                <a:spcPct val="150000"/>
              </a:lnSpc>
            </a:pPr>
            <a:r>
              <a:rPr lang="en-US" sz="1400" b="1" dirty="0" err="1">
                <a:solidFill>
                  <a:schemeClr val="accent6"/>
                </a:solidFill>
                <a:latin typeface="Arial" panose="020B0604020202020204" pitchFamily="34" charset="0"/>
                <a:cs typeface="Arial" panose="020B0604020202020204" pitchFamily="34" charset="0"/>
              </a:rPr>
              <a:t>Tổng</a:t>
            </a:r>
            <a:r>
              <a:rPr lang="en-US" sz="1400" b="1" dirty="0">
                <a:solidFill>
                  <a:schemeClr val="accent6"/>
                </a:solidFill>
                <a:latin typeface="Arial" panose="020B0604020202020204" pitchFamily="34" charset="0"/>
                <a:cs typeface="Arial" panose="020B0604020202020204" pitchFamily="34" charset="0"/>
              </a:rPr>
              <a:t> </a:t>
            </a:r>
            <a:r>
              <a:rPr lang="en-US" sz="1400" b="1" dirty="0" err="1">
                <a:solidFill>
                  <a:schemeClr val="accent6"/>
                </a:solidFill>
                <a:latin typeface="Arial" panose="020B0604020202020204" pitchFamily="34" charset="0"/>
                <a:cs typeface="Arial" panose="020B0604020202020204" pitchFamily="34" charset="0"/>
              </a:rPr>
              <a:t>kết</a:t>
            </a:r>
            <a:r>
              <a:rPr lang="en-US" sz="1400" b="1" dirty="0">
                <a:solidFill>
                  <a:schemeClr val="accent6"/>
                </a:solidFill>
                <a:latin typeface="Arial" panose="020B0604020202020204" pitchFamily="34" charset="0"/>
                <a:cs typeface="Arial" panose="020B0604020202020204" pitchFamily="34" charset="0"/>
              </a:rPr>
              <a:t> </a:t>
            </a:r>
            <a:r>
              <a:rPr lang="en-US" sz="1400" b="1" dirty="0" err="1">
                <a:solidFill>
                  <a:schemeClr val="accent6"/>
                </a:solidFill>
                <a:latin typeface="Arial" panose="020B0604020202020204" pitchFamily="34" charset="0"/>
                <a:cs typeface="Arial" panose="020B0604020202020204" pitchFamily="34" charset="0"/>
              </a:rPr>
              <a:t>tuần</a:t>
            </a:r>
            <a:r>
              <a:rPr lang="en-US" sz="1400" b="1" dirty="0">
                <a:solidFill>
                  <a:schemeClr val="accent6"/>
                </a:solidFill>
                <a:latin typeface="Arial" panose="020B0604020202020204" pitchFamily="34" charset="0"/>
                <a:cs typeface="Arial" panose="020B0604020202020204" pitchFamily="34" charset="0"/>
              </a:rPr>
              <a:t> </a:t>
            </a:r>
            <a:r>
              <a:rPr lang="en-US" sz="1400" b="1" err="1">
                <a:solidFill>
                  <a:schemeClr val="accent6"/>
                </a:solidFill>
                <a:latin typeface="Arial" panose="020B0604020202020204" pitchFamily="34" charset="0"/>
                <a:cs typeface="Arial" panose="020B0604020202020204" pitchFamily="34" charset="0"/>
              </a:rPr>
              <a:t>từ</a:t>
            </a:r>
            <a:r>
              <a:rPr lang="en-US" sz="1400" b="1">
                <a:solidFill>
                  <a:schemeClr val="accent6"/>
                </a:solidFill>
                <a:latin typeface="Arial" panose="020B0604020202020204" pitchFamily="34" charset="0"/>
                <a:cs typeface="Arial" panose="020B0604020202020204" pitchFamily="34" charset="0"/>
              </a:rPr>
              <a:t> </a:t>
            </a:r>
            <a:r>
              <a:rPr lang="en-US" sz="1400" b="1" smtClean="0">
                <a:solidFill>
                  <a:schemeClr val="accent6"/>
                </a:solidFill>
                <a:latin typeface="Arial" panose="020B0604020202020204" pitchFamily="34" charset="0"/>
                <a:cs typeface="Arial" panose="020B0604020202020204" pitchFamily="34" charset="0"/>
              </a:rPr>
              <a:t>23</a:t>
            </a:r>
            <a:r>
              <a:rPr lang="en-US" sz="1400" b="1" smtClean="0">
                <a:solidFill>
                  <a:schemeClr val="accent6"/>
                </a:solidFill>
                <a:latin typeface="Arial" panose="020B0604020202020204" pitchFamily="34" charset="0"/>
                <a:cs typeface="Arial" panose="020B0604020202020204" pitchFamily="34" charset="0"/>
              </a:rPr>
              <a:t> </a:t>
            </a:r>
            <a:r>
              <a:rPr lang="en-US" sz="1400" b="1" err="1" smtClean="0">
                <a:solidFill>
                  <a:schemeClr val="accent6"/>
                </a:solidFill>
                <a:latin typeface="Arial" panose="020B0604020202020204" pitchFamily="34" charset="0"/>
                <a:cs typeface="Arial" panose="020B0604020202020204" pitchFamily="34" charset="0"/>
              </a:rPr>
              <a:t>đến</a:t>
            </a:r>
            <a:r>
              <a:rPr lang="en-US" sz="1400" b="1" smtClean="0">
                <a:solidFill>
                  <a:schemeClr val="accent6"/>
                </a:solidFill>
                <a:latin typeface="Arial" panose="020B0604020202020204" pitchFamily="34" charset="0"/>
                <a:cs typeface="Arial" panose="020B0604020202020204" pitchFamily="34" charset="0"/>
              </a:rPr>
              <a:t> </a:t>
            </a:r>
            <a:r>
              <a:rPr lang="en-US" sz="1400" b="1" smtClean="0">
                <a:solidFill>
                  <a:schemeClr val="accent6"/>
                </a:solidFill>
                <a:latin typeface="Arial" panose="020B0604020202020204" pitchFamily="34" charset="0"/>
                <a:cs typeface="Arial" panose="020B0604020202020204" pitchFamily="34" charset="0"/>
              </a:rPr>
              <a:t>27/09/2024</a:t>
            </a:r>
            <a:endParaRPr lang="en-US" sz="1400" b="1" dirty="0">
              <a:solidFill>
                <a:schemeClr val="accent6"/>
              </a:solidFill>
              <a:latin typeface="Arial" panose="020B0604020202020204" pitchFamily="34" charset="0"/>
              <a:cs typeface="Arial" panose="020B0604020202020204" pitchFamily="34" charset="0"/>
            </a:endParaRPr>
          </a:p>
        </p:txBody>
      </p:sp>
      <p:sp>
        <p:nvSpPr>
          <p:cNvPr id="11" name="Rectangle 10"/>
          <p:cNvSpPr/>
          <p:nvPr/>
        </p:nvSpPr>
        <p:spPr>
          <a:xfrm>
            <a:off x="476291" y="1480902"/>
            <a:ext cx="3800433" cy="1457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rgbClr val="0070C0"/>
                </a:solidFill>
                <a:latin typeface="Arial" panose="020B0604020202020204" pitchFamily="34" charset="0"/>
                <a:cs typeface="Arial" panose="020B0604020202020204" pitchFamily="34" charset="0"/>
              </a:rPr>
              <a:t>KẾT TUẦN VN-INDEX DƯỚI GÓC NHÌN KỸ THUẬT</a:t>
            </a:r>
            <a:endParaRPr lang="en-US" sz="1200">
              <a:solidFill>
                <a:srgbClr val="0070C0"/>
              </a:solidFill>
              <a:latin typeface="Arial" panose="020B0604020202020204" pitchFamily="34" charset="0"/>
              <a:cs typeface="Arial" panose="020B0604020202020204" pitchFamily="34" charset="0"/>
            </a:endParaRPr>
          </a:p>
        </p:txBody>
      </p:sp>
      <p:sp>
        <p:nvSpPr>
          <p:cNvPr id="16" name="TextBox 15"/>
          <p:cNvSpPr txBox="1"/>
          <p:nvPr/>
        </p:nvSpPr>
        <p:spPr>
          <a:xfrm>
            <a:off x="590550" y="5362575"/>
            <a:ext cx="1409700" cy="276999"/>
          </a:xfrm>
          <a:prstGeom prst="rect">
            <a:avLst/>
          </a:prstGeom>
          <a:noFill/>
        </p:spPr>
        <p:txBody>
          <a:bodyPr wrap="square" rtlCol="0">
            <a:spAutoFit/>
          </a:bodyPr>
          <a:lstStyle/>
          <a:p>
            <a:r>
              <a:rPr lang="en-US" sz="1200" b="1" i="1" smtClean="0">
                <a:latin typeface="Arial" pitchFamily="34" charset="0"/>
                <a:cs typeface="Arial" pitchFamily="34" charset="0"/>
              </a:rPr>
              <a:t>Theo Nến Nhật</a:t>
            </a:r>
            <a:endParaRPr lang="en-US" sz="1200" b="1" i="1">
              <a:latin typeface="Arial" pitchFamily="34" charset="0"/>
              <a:cs typeface="Arial" pitchFamily="34" charset="0"/>
            </a:endParaRPr>
          </a:p>
        </p:txBody>
      </p:sp>
      <p:sp>
        <p:nvSpPr>
          <p:cNvPr id="17" name="TextBox 16"/>
          <p:cNvSpPr txBox="1"/>
          <p:nvPr/>
        </p:nvSpPr>
        <p:spPr>
          <a:xfrm>
            <a:off x="2257425" y="7524750"/>
            <a:ext cx="2143125" cy="246221"/>
          </a:xfrm>
          <a:prstGeom prst="rect">
            <a:avLst/>
          </a:prstGeom>
          <a:noFill/>
        </p:spPr>
        <p:txBody>
          <a:bodyPr wrap="square" rtlCol="0">
            <a:spAutoFit/>
          </a:bodyPr>
          <a:lstStyle/>
          <a:p>
            <a:pPr algn="ctr"/>
            <a:r>
              <a:rPr lang="en-US" sz="1000" b="1" i="1" smtClean="0">
                <a:latin typeface="Arial" pitchFamily="34" charset="0"/>
                <a:cs typeface="Arial" pitchFamily="34" charset="0"/>
              </a:rPr>
              <a:t>Đồ thị tuần</a:t>
            </a:r>
            <a:endParaRPr lang="en-US" sz="1000" smtClean="0">
              <a:latin typeface="Arial" pitchFamily="34" charset="0"/>
              <a:cs typeface="Arial" pitchFamily="34" charset="0"/>
            </a:endParaRPr>
          </a:p>
        </p:txBody>
      </p:sp>
      <p:sp>
        <p:nvSpPr>
          <p:cNvPr id="19" name="TextBox 18"/>
          <p:cNvSpPr txBox="1"/>
          <p:nvPr/>
        </p:nvSpPr>
        <p:spPr>
          <a:xfrm>
            <a:off x="142875" y="7745063"/>
            <a:ext cx="6581775" cy="1217962"/>
          </a:xfrm>
          <a:prstGeom prst="rect">
            <a:avLst/>
          </a:prstGeom>
          <a:noFill/>
        </p:spPr>
        <p:txBody>
          <a:bodyPr wrap="square" rtlCol="0">
            <a:spAutoFit/>
          </a:bodyPr>
          <a:lstStyle/>
          <a:p>
            <a:pPr indent="274320" algn="just">
              <a:lnSpc>
                <a:spcPct val="150000"/>
              </a:lnSpc>
            </a:pPr>
            <a:r>
              <a:rPr lang="en-US" sz="1000" smtClean="0">
                <a:latin typeface="Arial" pitchFamily="34" charset="0"/>
                <a:cs typeface="Arial" pitchFamily="34" charset="0"/>
              </a:rPr>
              <a:t>Trên biểu đồ tuần, VN-Index tuần qua tăng điểm với thanh khoản tăng mạnh. Về chỉ báo thì chỉ số nằm trên MA20, đường M20, MA50 hướng lên, trend xu hướng vẫn đang kênh tăng và đang đi nền với biên độ thu hẹp cho thấy thị trường đang diễn biến khá là tích cực. Tuy nhiên, thị trường đang tiếp cận với biên trên gần kháng cự 1.300 điểm nên có thể vẫn có rung lắc tích lũy thêm. Để chi tiết hơn chúng ta cần nhìn bức tranh nhỏ hơn qua biểu đồ ngày. </a:t>
            </a:r>
            <a:endParaRPr lang="en-US" sz="1000">
              <a:latin typeface="Arial" pitchFamily="34" charset="0"/>
              <a:cs typeface="Arial" pitchFamily="34" charset="0"/>
            </a:endParaRPr>
          </a:p>
        </p:txBody>
      </p:sp>
      <p:pic>
        <p:nvPicPr>
          <p:cNvPr id="1026" name="Picture 2" descr="z5877021860053_e774758d49607de41fa34bb42ce8d530"/>
          <p:cNvPicPr>
            <a:picLocks noChangeAspect="1" noChangeArrowheads="1"/>
          </p:cNvPicPr>
          <p:nvPr/>
        </p:nvPicPr>
        <p:blipFill>
          <a:blip r:embed="rId3" cstate="print"/>
          <a:srcRect/>
          <a:stretch>
            <a:fillRect/>
          </a:stretch>
        </p:blipFill>
        <p:spPr bwMode="auto">
          <a:xfrm>
            <a:off x="180975" y="5667375"/>
            <a:ext cx="6508750" cy="1914525"/>
          </a:xfrm>
          <a:prstGeom prst="rect">
            <a:avLst/>
          </a:prstGeom>
          <a:noFill/>
          <a:ln w="9525">
            <a:noFill/>
            <a:miter lim="800000"/>
            <a:headEnd/>
            <a:tailEnd/>
          </a:ln>
        </p:spPr>
      </p:pic>
    </p:spTree>
    <p:extLst>
      <p:ext uri="{BB962C8B-B14F-4D97-AF65-F5344CB8AC3E}">
        <p14:creationId xmlns:p14="http://schemas.microsoft.com/office/powerpoint/2010/main" xmlns="" val="3237741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42900"/>
          </a:xfrm>
        </p:spPr>
        <p:txBody>
          <a:bodyPr>
            <a:normAutofit/>
          </a:bodyPr>
          <a:lstStyle/>
          <a:p>
            <a:pPr algn="l"/>
            <a:r>
              <a:rPr lang="en-US" sz="1600" b="1">
                <a:latin typeface="Arial" panose="020B0604020202020204" pitchFamily="34" charset="0"/>
                <a:cs typeface="Arial" panose="020B0604020202020204" pitchFamily="34" charset="0"/>
              </a:rPr>
              <a:t>HASECO SECURITIES </a:t>
            </a: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42959" y="85766"/>
            <a:ext cx="666667" cy="647619"/>
          </a:xfrm>
          <a:prstGeom prst="rect">
            <a:avLst/>
          </a:prstGeom>
        </p:spPr>
      </p:pic>
      <p:sp>
        <p:nvSpPr>
          <p:cNvPr id="5" name="Minus 4"/>
          <p:cNvSpPr/>
          <p:nvPr/>
        </p:nvSpPr>
        <p:spPr>
          <a:xfrm>
            <a:off x="1057275" y="581026"/>
            <a:ext cx="5143500" cy="12765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42875" y="3467100"/>
            <a:ext cx="6524625" cy="1217962"/>
          </a:xfrm>
          <a:prstGeom prst="rect">
            <a:avLst/>
          </a:prstGeom>
          <a:noFill/>
        </p:spPr>
        <p:txBody>
          <a:bodyPr wrap="square" rtlCol="0">
            <a:spAutoFit/>
          </a:bodyPr>
          <a:lstStyle/>
          <a:p>
            <a:pPr indent="274320" algn="just">
              <a:lnSpc>
                <a:spcPct val="150000"/>
              </a:lnSpc>
            </a:pPr>
            <a:r>
              <a:rPr lang="en-US" sz="1000" smtClean="0">
                <a:latin typeface="Arial" pitchFamily="34" charset="0"/>
                <a:cs typeface="Arial" pitchFamily="34" charset="0"/>
              </a:rPr>
              <a:t>Xét về biểu đồ ngày, thị trường ngày 27/09/2024 là một phiên giảm sau khi tiếp cận gần vùng kháng cự 1.300 điểm với thanh khoản lớn cho thấy áp lực bán khá mạnh. Về thị trường thì vẫn đang là cấu trúc Sideway với chỉ số đang nằm ở biên trên sát kháng cự 1.300 điểm, chỉ số nằm trên MA20, MA50 nên về xu hướng vẫn khá tốt. Tuy nhiên, hiện tại thị trường mở Gap lên và sát ngưỡng kháng cự biên trên nên việc mua gần các điểm kháng cự của thị trường là khá rủi ro nên trong giai đoạn này NĐT hạn chế mới.</a:t>
            </a:r>
            <a:endParaRPr lang="en-US" sz="1000">
              <a:latin typeface="Arial" pitchFamily="34" charset="0"/>
              <a:cs typeface="Arial" pitchFamily="34" charset="0"/>
            </a:endParaRPr>
          </a:p>
        </p:txBody>
      </p:sp>
      <p:sp>
        <p:nvSpPr>
          <p:cNvPr id="14" name="TextBox 13"/>
          <p:cNvSpPr txBox="1"/>
          <p:nvPr/>
        </p:nvSpPr>
        <p:spPr>
          <a:xfrm>
            <a:off x="2390775" y="3238500"/>
            <a:ext cx="2105025" cy="246221"/>
          </a:xfrm>
          <a:prstGeom prst="rect">
            <a:avLst/>
          </a:prstGeom>
          <a:noFill/>
        </p:spPr>
        <p:txBody>
          <a:bodyPr wrap="square" rtlCol="0">
            <a:spAutoFit/>
          </a:bodyPr>
          <a:lstStyle/>
          <a:p>
            <a:pPr algn="ctr"/>
            <a:r>
              <a:rPr lang="en-US" sz="1000" b="1" i="1" smtClean="0">
                <a:latin typeface="Arial" pitchFamily="34" charset="0"/>
                <a:cs typeface="Arial" pitchFamily="34" charset="0"/>
              </a:rPr>
              <a:t>Đồ thị ngày</a:t>
            </a:r>
            <a:endParaRPr lang="en-US" sz="1000" smtClean="0">
              <a:latin typeface="Arial" pitchFamily="34" charset="0"/>
              <a:cs typeface="Arial" pitchFamily="34" charset="0"/>
            </a:endParaRPr>
          </a:p>
        </p:txBody>
      </p:sp>
      <p:sp>
        <p:nvSpPr>
          <p:cNvPr id="12" name="TextBox 11"/>
          <p:cNvSpPr txBox="1"/>
          <p:nvPr/>
        </p:nvSpPr>
        <p:spPr>
          <a:xfrm>
            <a:off x="133350" y="7692378"/>
            <a:ext cx="6600825" cy="759952"/>
          </a:xfrm>
          <a:prstGeom prst="rect">
            <a:avLst/>
          </a:prstGeom>
          <a:noFill/>
        </p:spPr>
        <p:txBody>
          <a:bodyPr wrap="square" rtlCol="0">
            <a:spAutoFit/>
          </a:bodyPr>
          <a:lstStyle/>
          <a:p>
            <a:pPr indent="274320" algn="just">
              <a:lnSpc>
                <a:spcPct val="150000"/>
              </a:lnSpc>
            </a:pPr>
            <a:r>
              <a:rPr lang="en-US" sz="1000" smtClean="0">
                <a:latin typeface="Arial" pitchFamily="34" charset="0"/>
                <a:cs typeface="Arial" pitchFamily="34" charset="0"/>
              </a:rPr>
              <a:t>Đồ thị kỹ thuật Ichimoku, thì đường kijun và đường tenkan đang hướng lên đường trễ đang hướng lên cho thấy về xu hướng đang khá tốt. Giá đang nằm trên mây và được hỗ trợ biên trên của mây cho thấy những tín hiệu tích cực. Tuy nhiên, hiện tại đường giá đang ở điểm giao mây nên có thể sẽ có sự rung lắc điều chỉnh.</a:t>
            </a:r>
            <a:endParaRPr lang="en-US" sz="1000">
              <a:latin typeface="Arial" pitchFamily="34" charset="0"/>
              <a:cs typeface="Arial" pitchFamily="34" charset="0"/>
            </a:endParaRPr>
          </a:p>
        </p:txBody>
      </p:sp>
      <p:sp>
        <p:nvSpPr>
          <p:cNvPr id="15" name="TextBox 14"/>
          <p:cNvSpPr txBox="1"/>
          <p:nvPr/>
        </p:nvSpPr>
        <p:spPr>
          <a:xfrm>
            <a:off x="573944" y="4704990"/>
            <a:ext cx="1276308" cy="246221"/>
          </a:xfrm>
          <a:prstGeom prst="rect">
            <a:avLst/>
          </a:prstGeom>
          <a:noFill/>
        </p:spPr>
        <p:txBody>
          <a:bodyPr wrap="square" rtlCol="0">
            <a:spAutoFit/>
          </a:bodyPr>
          <a:lstStyle/>
          <a:p>
            <a:r>
              <a:rPr lang="en-US" sz="1000" b="1" i="1" smtClean="0">
                <a:latin typeface="Arial" pitchFamily="34" charset="0"/>
                <a:cs typeface="Arial" pitchFamily="34" charset="0"/>
              </a:rPr>
              <a:t>Theo Ichimoku</a:t>
            </a:r>
            <a:endParaRPr lang="en-US" sz="1000">
              <a:latin typeface="Arial" pitchFamily="34" charset="0"/>
              <a:cs typeface="Arial" pitchFamily="34" charset="0"/>
            </a:endParaRPr>
          </a:p>
        </p:txBody>
      </p:sp>
      <p:pic>
        <p:nvPicPr>
          <p:cNvPr id="2" name="Picture 2" descr="z5877046458892_6644f4972cc37970aae2c8b82d7a7fec"/>
          <p:cNvPicPr>
            <a:picLocks noChangeAspect="1" noChangeArrowheads="1"/>
          </p:cNvPicPr>
          <p:nvPr/>
        </p:nvPicPr>
        <p:blipFill>
          <a:blip r:embed="rId3" cstate="print"/>
          <a:srcRect/>
          <a:stretch>
            <a:fillRect/>
          </a:stretch>
        </p:blipFill>
        <p:spPr bwMode="auto">
          <a:xfrm>
            <a:off x="161925" y="838200"/>
            <a:ext cx="6508750" cy="2438400"/>
          </a:xfrm>
          <a:prstGeom prst="rect">
            <a:avLst/>
          </a:prstGeom>
          <a:noFill/>
          <a:ln w="9525">
            <a:noFill/>
            <a:miter lim="800000"/>
            <a:headEnd/>
            <a:tailEnd/>
          </a:ln>
        </p:spPr>
      </p:pic>
      <p:pic>
        <p:nvPicPr>
          <p:cNvPr id="6" name="Picture 3" descr="z5877174041180_1a2e34636c34aeba4f12d1383d9885a1"/>
          <p:cNvPicPr>
            <a:picLocks noChangeAspect="1" noChangeArrowheads="1"/>
          </p:cNvPicPr>
          <p:nvPr/>
        </p:nvPicPr>
        <p:blipFill>
          <a:blip r:embed="rId4" cstate="print"/>
          <a:srcRect/>
          <a:stretch>
            <a:fillRect/>
          </a:stretch>
        </p:blipFill>
        <p:spPr bwMode="auto">
          <a:xfrm>
            <a:off x="161925" y="4943474"/>
            <a:ext cx="6508750" cy="2714625"/>
          </a:xfrm>
          <a:prstGeom prst="rect">
            <a:avLst/>
          </a:prstGeom>
          <a:noFill/>
          <a:ln w="9525">
            <a:noFill/>
            <a:miter lim="800000"/>
            <a:headEnd/>
            <a:tailEnd/>
          </a:ln>
        </p:spPr>
      </p:pic>
    </p:spTree>
    <p:extLst>
      <p:ext uri="{BB962C8B-B14F-4D97-AF65-F5344CB8AC3E}">
        <p14:creationId xmlns:p14="http://schemas.microsoft.com/office/powerpoint/2010/main" xmlns="" val="320607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42900"/>
          </a:xfrm>
        </p:spPr>
        <p:txBody>
          <a:bodyPr>
            <a:normAutofit/>
          </a:bodyPr>
          <a:lstStyle/>
          <a:p>
            <a:pPr algn="l"/>
            <a:r>
              <a:rPr lang="en-US" sz="1600" b="1" smtClean="0">
                <a:latin typeface="Arial" panose="020B0604020202020204" pitchFamily="34" charset="0"/>
                <a:cs typeface="Arial" panose="020B0604020202020204" pitchFamily="34" charset="0"/>
              </a:rPr>
              <a:t>HASECO SECURITIES </a:t>
            </a:r>
            <a:endParaRPr lang="en-US" sz="1600" b="1">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42959" y="85766"/>
            <a:ext cx="666667" cy="647619"/>
          </a:xfrm>
          <a:prstGeom prst="rect">
            <a:avLst/>
          </a:prstGeom>
        </p:spPr>
      </p:pic>
      <p:sp>
        <p:nvSpPr>
          <p:cNvPr id="5" name="Minus 4"/>
          <p:cNvSpPr/>
          <p:nvPr/>
        </p:nvSpPr>
        <p:spPr>
          <a:xfrm>
            <a:off x="1057275" y="581026"/>
            <a:ext cx="5143500" cy="12765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52400" y="1111835"/>
            <a:ext cx="6543675" cy="2372124"/>
          </a:xfrm>
          <a:prstGeom prst="rect">
            <a:avLst/>
          </a:prstGeom>
          <a:noFill/>
        </p:spPr>
        <p:txBody>
          <a:bodyPr wrap="square" rtlCol="0">
            <a:spAutoFit/>
          </a:bodyPr>
          <a:lstStyle/>
          <a:p>
            <a:pPr indent="274320" algn="just">
              <a:lnSpc>
                <a:spcPct val="150000"/>
              </a:lnSpc>
            </a:pPr>
            <a:r>
              <a:rPr lang="en-US" sz="1000" smtClean="0">
                <a:latin typeface="Arial" pitchFamily="34" charset="0"/>
                <a:cs typeface="Arial" pitchFamily="34" charset="0"/>
              </a:rPr>
              <a:t>Theo chúng tôi, thị trường ngày 27/09/2024 là một phiên giảm sau khi tiếp cận gần vùng kháng cự 1.300 điểm với thanh khoản lớn cho thấy áp lực bán khá mạnh. Về thị trường thì vẫn đang là cấu trúc Sideway với chỉ số đang nằm ở biên trên sát kháng cự 1.300 điểm, chỉ số nằm trên MA20, MA50 nên về xu hướng vẫn khá tốt. Tuy nhiên, hiện tại thị trường mở Gap lên và sát ngưỡng kháng cự biên trên nên việc mua gần các điểm kháng cự của thị trường là khá rủi ro nên trong giai đoạn này NĐT hạn chế mới.</a:t>
            </a:r>
          </a:p>
          <a:p>
            <a:pPr indent="274320" algn="just">
              <a:lnSpc>
                <a:spcPct val="150000"/>
              </a:lnSpc>
            </a:pPr>
            <a:r>
              <a:rPr lang="en-US" sz="1000" smtClean="0">
                <a:latin typeface="Arial" pitchFamily="34" charset="0"/>
                <a:cs typeface="Arial" pitchFamily="34" charset="0"/>
              </a:rPr>
              <a:t> Hiện tại thị trường mở Gap và sát kháng cự nên việc tham gia nên hạn chế, và giai đoạn này nên ưu tiên nắm giữ còn việc mua mới nên cân nhắc kỹ trước khi tham gia. Những nhóm ngành có thể mạnh thời gian tới như: chứng khoán, BĐS, Bank, phân bón.</a:t>
            </a:r>
          </a:p>
          <a:p>
            <a:pPr indent="274320" algn="just">
              <a:lnSpc>
                <a:spcPct val="150000"/>
              </a:lnSpc>
            </a:pPr>
            <a:r>
              <a:rPr lang="en-US" sz="1000" smtClean="0">
                <a:latin typeface="Arial" pitchFamily="34" charset="0"/>
                <a:cs typeface="Arial" pitchFamily="34" charset="0"/>
              </a:rPr>
              <a:t>Tổng quan thị trường chung </a:t>
            </a:r>
          </a:p>
          <a:p>
            <a:pPr indent="274320" algn="just">
              <a:lnSpc>
                <a:spcPct val="150000"/>
              </a:lnSpc>
            </a:pPr>
            <a:r>
              <a:rPr lang="en-US" sz="1000" smtClean="0">
                <a:latin typeface="Arial" pitchFamily="34" charset="0"/>
                <a:cs typeface="Arial" pitchFamily="34" charset="0"/>
              </a:rPr>
              <a:t>Thị trường đang ở trạng thái Sideway.</a:t>
            </a:r>
            <a:endParaRPr lang="en-US" sz="1000">
              <a:latin typeface="Arial" pitchFamily="34" charset="0"/>
              <a:cs typeface="Arial" pitchFamily="34" charset="0"/>
            </a:endParaRPr>
          </a:p>
        </p:txBody>
      </p:sp>
      <p:sp>
        <p:nvSpPr>
          <p:cNvPr id="13" name="Rectangle 12"/>
          <p:cNvSpPr/>
          <p:nvPr/>
        </p:nvSpPr>
        <p:spPr>
          <a:xfrm>
            <a:off x="562017" y="849477"/>
            <a:ext cx="2597686" cy="200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smtClean="0">
                <a:solidFill>
                  <a:srgbClr val="0070C0"/>
                </a:solidFill>
                <a:latin typeface="Arial" panose="020B0604020202020204" pitchFamily="34" charset="0"/>
                <a:cs typeface="Arial" panose="020B0604020202020204" pitchFamily="34" charset="0"/>
              </a:rPr>
              <a:t>NHẬN ĐỊNH THỊ TRƯỜNG</a:t>
            </a:r>
            <a:endParaRPr lang="en-US" sz="12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19445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36680"/>
          </a:xfrm>
        </p:spPr>
        <p:txBody>
          <a:bodyPr>
            <a:normAutofit/>
          </a:bodyPr>
          <a:lstStyle/>
          <a:p>
            <a:pPr algn="l"/>
            <a:r>
              <a:rPr lang="en-US" sz="1600" b="1" smtClean="0">
                <a:latin typeface="Arial" panose="020B0604020202020204" pitchFamily="34" charset="0"/>
                <a:cs typeface="Arial" panose="020B0604020202020204" pitchFamily="34" charset="0"/>
              </a:rPr>
              <a:t>HASECO SECURITIES </a:t>
            </a:r>
            <a:endParaRPr lang="en-US" sz="1600" b="1">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42959" y="85766"/>
            <a:ext cx="666667" cy="635871"/>
          </a:xfrm>
          <a:prstGeom prst="rect">
            <a:avLst/>
          </a:prstGeom>
        </p:spPr>
      </p:pic>
      <p:sp>
        <p:nvSpPr>
          <p:cNvPr id="5" name="Minus 4"/>
          <p:cNvSpPr/>
          <p:nvPr/>
        </p:nvSpPr>
        <p:spPr>
          <a:xfrm>
            <a:off x="1057275" y="581026"/>
            <a:ext cx="5143500" cy="12533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385887" y="767421"/>
            <a:ext cx="4481513" cy="276999"/>
          </a:xfrm>
          <a:prstGeom prst="rect">
            <a:avLst/>
          </a:prstGeom>
          <a:noFill/>
        </p:spPr>
        <p:txBody>
          <a:bodyPr wrap="square" rtlCol="0">
            <a:spAutoFit/>
          </a:bodyPr>
          <a:lstStyle/>
          <a:p>
            <a:r>
              <a:rPr lang="en-US" sz="1200" b="1" smtClean="0">
                <a:latin typeface="Arial" panose="020B0604020202020204" pitchFamily="34" charset="0"/>
                <a:cs typeface="Arial" panose="020B0604020202020204" pitchFamily="34" charset="0"/>
              </a:rPr>
              <a:t>LỊCH CHỐT QUYỀN CỔ TỨC TỪ NGÀY 15 ĐẾN 30/09/2024</a:t>
            </a:r>
            <a:endParaRPr lang="en-US" sz="1200" b="1">
              <a:latin typeface="Arial" panose="020B0604020202020204" pitchFamily="34" charset="0"/>
              <a:cs typeface="Arial" panose="020B060402020202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xmlns="" val="1345159543"/>
              </p:ext>
            </p:extLst>
          </p:nvPr>
        </p:nvGraphicFramePr>
        <p:xfrm>
          <a:off x="114385" y="1113210"/>
          <a:ext cx="6629315" cy="7597890"/>
        </p:xfrm>
        <a:graphic>
          <a:graphicData uri="http://schemas.openxmlformats.org/drawingml/2006/table">
            <a:tbl>
              <a:tblPr firstRow="1" bandRow="1">
                <a:tableStyleId>{5C22544A-7EE6-4342-B048-85BDC9FD1C3A}</a:tableStyleId>
              </a:tblPr>
              <a:tblGrid>
                <a:gridCol w="371391">
                  <a:extLst>
                    <a:ext uri="{9D8B030D-6E8A-4147-A177-3AD203B41FA5}">
                      <a16:colId xmlns:a16="http://schemas.microsoft.com/office/drawing/2014/main" xmlns="" val="1174283978"/>
                    </a:ext>
                  </a:extLst>
                </a:gridCol>
                <a:gridCol w="1428750">
                  <a:extLst>
                    <a:ext uri="{9D8B030D-6E8A-4147-A177-3AD203B41FA5}">
                      <a16:colId xmlns:a16="http://schemas.microsoft.com/office/drawing/2014/main" xmlns="" val="1384197903"/>
                    </a:ext>
                  </a:extLst>
                </a:gridCol>
                <a:gridCol w="723900">
                  <a:extLst>
                    <a:ext uri="{9D8B030D-6E8A-4147-A177-3AD203B41FA5}">
                      <a16:colId xmlns:a16="http://schemas.microsoft.com/office/drawing/2014/main" xmlns="" val="131345601"/>
                    </a:ext>
                  </a:extLst>
                </a:gridCol>
                <a:gridCol w="685800">
                  <a:extLst>
                    <a:ext uri="{9D8B030D-6E8A-4147-A177-3AD203B41FA5}">
                      <a16:colId xmlns:a16="http://schemas.microsoft.com/office/drawing/2014/main" xmlns="" val="182024802"/>
                    </a:ext>
                  </a:extLst>
                </a:gridCol>
                <a:gridCol w="647700">
                  <a:extLst>
                    <a:ext uri="{9D8B030D-6E8A-4147-A177-3AD203B41FA5}">
                      <a16:colId xmlns:a16="http://schemas.microsoft.com/office/drawing/2014/main" xmlns="" val="1691522358"/>
                    </a:ext>
                  </a:extLst>
                </a:gridCol>
                <a:gridCol w="2771774">
                  <a:extLst>
                    <a:ext uri="{9D8B030D-6E8A-4147-A177-3AD203B41FA5}">
                      <a16:colId xmlns:a16="http://schemas.microsoft.com/office/drawing/2014/main" xmlns="" val="2926185463"/>
                    </a:ext>
                  </a:extLst>
                </a:gridCol>
              </a:tblGrid>
              <a:tr h="352975">
                <a:tc>
                  <a:txBody>
                    <a:bodyPr/>
                    <a:lstStyle/>
                    <a:p>
                      <a:pPr indent="0" algn="ctr">
                        <a:lnSpc>
                          <a:spcPct val="150000"/>
                        </a:lnSpc>
                      </a:pPr>
                      <a:r>
                        <a:rPr lang="en-US" sz="1000" smtClean="0">
                          <a:solidFill>
                            <a:schemeClr val="tx1"/>
                          </a:solidFill>
                          <a:latin typeface="Arial" pitchFamily="34" charset="0"/>
                          <a:cs typeface="Arial" pitchFamily="34" charset="0"/>
                        </a:rPr>
                        <a:t>Mã</a:t>
                      </a:r>
                      <a:r>
                        <a:rPr lang="en-US" sz="1000" baseline="0" smtClean="0">
                          <a:solidFill>
                            <a:schemeClr val="tx1"/>
                          </a:solidFill>
                          <a:latin typeface="Arial" pitchFamily="34" charset="0"/>
                          <a:cs typeface="Arial" pitchFamily="34" charset="0"/>
                        </a:rPr>
                        <a:t> CK</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Loại</a:t>
                      </a:r>
                      <a:r>
                        <a:rPr lang="en-US" sz="1000" baseline="0" smtClean="0">
                          <a:solidFill>
                            <a:schemeClr val="tx1"/>
                          </a:solidFill>
                          <a:latin typeface="Arial" pitchFamily="34" charset="0"/>
                          <a:cs typeface="Arial" pitchFamily="34" charset="0"/>
                        </a:rPr>
                        <a:t> sự kiện</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p>
                    <a:p>
                      <a:pPr indent="0" algn="ctr">
                        <a:lnSpc>
                          <a:spcPct val="150000"/>
                        </a:lnSpc>
                      </a:pPr>
                      <a:r>
                        <a:rPr lang="en-US" sz="1000" smtClean="0">
                          <a:solidFill>
                            <a:schemeClr val="tx1"/>
                          </a:solidFill>
                          <a:latin typeface="Arial" pitchFamily="34" charset="0"/>
                          <a:cs typeface="Arial" pitchFamily="34" charset="0"/>
                        </a:rPr>
                        <a:t>GDKHQ</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r>
                        <a:rPr lang="en-US" sz="1000" baseline="0" smtClean="0">
                          <a:solidFill>
                            <a:schemeClr val="tx1"/>
                          </a:solidFill>
                          <a:latin typeface="Arial" pitchFamily="34" charset="0"/>
                          <a:cs typeface="Arial" pitchFamily="34" charset="0"/>
                        </a:rPr>
                        <a:t> chốt</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r>
                        <a:rPr lang="en-US" sz="1000" baseline="0" smtClean="0">
                          <a:solidFill>
                            <a:schemeClr val="tx1"/>
                          </a:solidFill>
                          <a:latin typeface="Arial" pitchFamily="34" charset="0"/>
                          <a:cs typeface="Arial" pitchFamily="34" charset="0"/>
                        </a:rPr>
                        <a:t> thực hiện</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Chi tiết</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extLst>
                  <a:ext uri="{0D108BD9-81ED-4DB2-BD59-A6C34878D82A}">
                    <a16:rowId xmlns:a16="http://schemas.microsoft.com/office/drawing/2014/main" xmlns="" val="3098067018"/>
                  </a:ext>
                </a:extLst>
              </a:tr>
              <a:tr h="309825">
                <a:tc>
                  <a:txBody>
                    <a:bodyPr/>
                    <a:lstStyle/>
                    <a:p>
                      <a:pPr algn="ctr" fontAlgn="ctr"/>
                      <a:r>
                        <a:rPr lang="en-US" sz="1000" b="0" i="0" u="none" strike="noStrike">
                          <a:solidFill>
                            <a:schemeClr val="tx1"/>
                          </a:solidFill>
                          <a:latin typeface="Arial" pitchFamily="34" charset="0"/>
                          <a:cs typeface="Arial" pitchFamily="34" charset="0"/>
                        </a:rPr>
                        <a:t>HDC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cổ phiếu, tỷ lệ 100:15</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SAS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1/2024 bằng tiền, 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CKA</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5,000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HMC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800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ADP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2/2024 bằng tiền, 700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SVC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1/2024 bằng tiền, 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SRC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SMB</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2/2024 bằng tiền, 2,000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CHS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8/10/2024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950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SGC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IMP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Thưởng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Thưởng cổ phiếu, tỷ lệ 1:1</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TNH</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Phát hành thêm</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Thực hiện quyền mua cổ phiếu phát hành thêm, tỷ lệ 100:13.7981, giá 10,000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TNW</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570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HDW</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791.93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VGR</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1/2024 bằng tiền, 2,000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PSE</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800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VLC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22/10/2024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rowSpan="2">
                  <a:txBody>
                    <a:bodyPr/>
                    <a:lstStyle/>
                    <a:p>
                      <a:pPr algn="ctr" fontAlgn="ctr"/>
                      <a:r>
                        <a:rPr lang="en-US" sz="1000" b="0" i="0" u="none" strike="noStrike">
                          <a:solidFill>
                            <a:schemeClr val="tx1"/>
                          </a:solidFill>
                          <a:latin typeface="Arial" pitchFamily="34" charset="0"/>
                          <a:cs typeface="Arial" pitchFamily="34" charset="0"/>
                        </a:rPr>
                        <a:t>EIB</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300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vMerge="1">
                  <a:txBody>
                    <a:bodyPr/>
                    <a:lstStyle/>
                    <a:p>
                      <a:pPr algn="ctr" fontAlgn="ctr"/>
                      <a:endParaRPr lang="en-US" sz="1000" b="0" i="0" u="none" strike="noStrike">
                        <a:solidFill>
                          <a:schemeClr val="tx1"/>
                        </a:solidFill>
                        <a:latin typeface="Arial" pitchFamily="34" charset="0"/>
                        <a:cs typeface="Arial" pitchFamily="34" charset="0"/>
                      </a:endParaRP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cổ phiếu, tỷ lệ 100:7</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PVO</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15/10/2024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rowSpan="2">
                  <a:txBody>
                    <a:bodyPr/>
                    <a:lstStyle/>
                    <a:p>
                      <a:pPr algn="ctr" fontAlgn="ctr"/>
                      <a:r>
                        <a:rPr lang="en-US" sz="1000" b="0" i="0" u="none" strike="noStrike">
                          <a:solidFill>
                            <a:schemeClr val="tx1"/>
                          </a:solidFill>
                          <a:latin typeface="Arial" pitchFamily="34" charset="0"/>
                          <a:cs typeface="Arial" pitchFamily="34" charset="0"/>
                        </a:rPr>
                        <a:t>PBT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662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vMerge="1">
                  <a:txBody>
                    <a:bodyPr/>
                    <a:lstStyle/>
                    <a:p>
                      <a:pPr algn="ctr" fontAlgn="ctr"/>
                      <a:endParaRPr lang="en-US" sz="1000" b="0" i="0" u="none" strike="noStrike">
                        <a:solidFill>
                          <a:schemeClr val="tx1"/>
                        </a:solidFill>
                        <a:latin typeface="Arial" pitchFamily="34" charset="0"/>
                        <a:cs typeface="Arial" pitchFamily="34" charset="0"/>
                      </a:endParaRP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bằng tiền, 114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83716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36680"/>
          </a:xfrm>
        </p:spPr>
        <p:txBody>
          <a:bodyPr>
            <a:normAutofit/>
          </a:bodyPr>
          <a:lstStyle/>
          <a:p>
            <a:pPr algn="l"/>
            <a:r>
              <a:rPr lang="en-US" sz="1600" b="1" smtClean="0">
                <a:latin typeface="Arial" panose="020B0604020202020204" pitchFamily="34" charset="0"/>
                <a:cs typeface="Arial" panose="020B0604020202020204" pitchFamily="34" charset="0"/>
              </a:rPr>
              <a:t>HASECO SECURITIES </a:t>
            </a:r>
            <a:endParaRPr lang="en-US" sz="1600" b="1">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42959" y="85766"/>
            <a:ext cx="666667" cy="635871"/>
          </a:xfrm>
          <a:prstGeom prst="rect">
            <a:avLst/>
          </a:prstGeom>
        </p:spPr>
      </p:pic>
      <p:sp>
        <p:nvSpPr>
          <p:cNvPr id="5" name="Minus 4"/>
          <p:cNvSpPr/>
          <p:nvPr/>
        </p:nvSpPr>
        <p:spPr>
          <a:xfrm>
            <a:off x="1057275" y="581026"/>
            <a:ext cx="5143500" cy="12533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385887" y="767421"/>
            <a:ext cx="4481513" cy="276999"/>
          </a:xfrm>
          <a:prstGeom prst="rect">
            <a:avLst/>
          </a:prstGeom>
          <a:noFill/>
        </p:spPr>
        <p:txBody>
          <a:bodyPr wrap="square" rtlCol="0">
            <a:spAutoFit/>
          </a:bodyPr>
          <a:lstStyle/>
          <a:p>
            <a:r>
              <a:rPr lang="en-US" sz="1200" b="1" smtClean="0">
                <a:latin typeface="Arial" panose="020B0604020202020204" pitchFamily="34" charset="0"/>
                <a:cs typeface="Arial" panose="020B0604020202020204" pitchFamily="34" charset="0"/>
              </a:rPr>
              <a:t>LỊCH CHỐT QUYỀN CỔ TỨC TỪ NGÀY 15 ĐẾN 30/09/2024</a:t>
            </a:r>
            <a:endParaRPr lang="en-US" sz="1200" b="1">
              <a:latin typeface="Arial" panose="020B0604020202020204" pitchFamily="34" charset="0"/>
              <a:cs typeface="Arial" panose="020B060402020202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xmlns="" val="1345159543"/>
              </p:ext>
            </p:extLst>
          </p:nvPr>
        </p:nvGraphicFramePr>
        <p:xfrm>
          <a:off x="114385" y="1113210"/>
          <a:ext cx="6629315" cy="7597890"/>
        </p:xfrm>
        <a:graphic>
          <a:graphicData uri="http://schemas.openxmlformats.org/drawingml/2006/table">
            <a:tbl>
              <a:tblPr firstRow="1" bandRow="1">
                <a:tableStyleId>{5C22544A-7EE6-4342-B048-85BDC9FD1C3A}</a:tableStyleId>
              </a:tblPr>
              <a:tblGrid>
                <a:gridCol w="371391">
                  <a:extLst>
                    <a:ext uri="{9D8B030D-6E8A-4147-A177-3AD203B41FA5}">
                      <a16:colId xmlns:a16="http://schemas.microsoft.com/office/drawing/2014/main" xmlns="" val="1174283978"/>
                    </a:ext>
                  </a:extLst>
                </a:gridCol>
                <a:gridCol w="1428750">
                  <a:extLst>
                    <a:ext uri="{9D8B030D-6E8A-4147-A177-3AD203B41FA5}">
                      <a16:colId xmlns:a16="http://schemas.microsoft.com/office/drawing/2014/main" xmlns="" val="1384197903"/>
                    </a:ext>
                  </a:extLst>
                </a:gridCol>
                <a:gridCol w="723900">
                  <a:extLst>
                    <a:ext uri="{9D8B030D-6E8A-4147-A177-3AD203B41FA5}">
                      <a16:colId xmlns:a16="http://schemas.microsoft.com/office/drawing/2014/main" xmlns="" val="131345601"/>
                    </a:ext>
                  </a:extLst>
                </a:gridCol>
                <a:gridCol w="685800">
                  <a:extLst>
                    <a:ext uri="{9D8B030D-6E8A-4147-A177-3AD203B41FA5}">
                      <a16:colId xmlns:a16="http://schemas.microsoft.com/office/drawing/2014/main" xmlns="" val="182024802"/>
                    </a:ext>
                  </a:extLst>
                </a:gridCol>
                <a:gridCol w="647700">
                  <a:extLst>
                    <a:ext uri="{9D8B030D-6E8A-4147-A177-3AD203B41FA5}">
                      <a16:colId xmlns:a16="http://schemas.microsoft.com/office/drawing/2014/main" xmlns="" val="1691522358"/>
                    </a:ext>
                  </a:extLst>
                </a:gridCol>
                <a:gridCol w="2771774">
                  <a:extLst>
                    <a:ext uri="{9D8B030D-6E8A-4147-A177-3AD203B41FA5}">
                      <a16:colId xmlns:a16="http://schemas.microsoft.com/office/drawing/2014/main" xmlns="" val="2926185463"/>
                    </a:ext>
                  </a:extLst>
                </a:gridCol>
              </a:tblGrid>
              <a:tr h="352975">
                <a:tc>
                  <a:txBody>
                    <a:bodyPr/>
                    <a:lstStyle/>
                    <a:p>
                      <a:pPr indent="0" algn="ctr">
                        <a:lnSpc>
                          <a:spcPct val="150000"/>
                        </a:lnSpc>
                      </a:pPr>
                      <a:r>
                        <a:rPr lang="en-US" sz="1000" smtClean="0">
                          <a:solidFill>
                            <a:schemeClr val="tx1"/>
                          </a:solidFill>
                          <a:latin typeface="Arial" pitchFamily="34" charset="0"/>
                          <a:cs typeface="Arial" pitchFamily="34" charset="0"/>
                        </a:rPr>
                        <a:t>Mã</a:t>
                      </a:r>
                      <a:r>
                        <a:rPr lang="en-US" sz="1000" baseline="0" smtClean="0">
                          <a:solidFill>
                            <a:schemeClr val="tx1"/>
                          </a:solidFill>
                          <a:latin typeface="Arial" pitchFamily="34" charset="0"/>
                          <a:cs typeface="Arial" pitchFamily="34" charset="0"/>
                        </a:rPr>
                        <a:t> CK</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Loại</a:t>
                      </a:r>
                      <a:r>
                        <a:rPr lang="en-US" sz="1000" baseline="0" smtClean="0">
                          <a:solidFill>
                            <a:schemeClr val="tx1"/>
                          </a:solidFill>
                          <a:latin typeface="Arial" pitchFamily="34" charset="0"/>
                          <a:cs typeface="Arial" pitchFamily="34" charset="0"/>
                        </a:rPr>
                        <a:t> sự kiện</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p>
                    <a:p>
                      <a:pPr indent="0" algn="ctr">
                        <a:lnSpc>
                          <a:spcPct val="150000"/>
                        </a:lnSpc>
                      </a:pPr>
                      <a:r>
                        <a:rPr lang="en-US" sz="1000" smtClean="0">
                          <a:solidFill>
                            <a:schemeClr val="tx1"/>
                          </a:solidFill>
                          <a:latin typeface="Arial" pitchFamily="34" charset="0"/>
                          <a:cs typeface="Arial" pitchFamily="34" charset="0"/>
                        </a:rPr>
                        <a:t>GDKHQ</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r>
                        <a:rPr lang="en-US" sz="1000" baseline="0" smtClean="0">
                          <a:solidFill>
                            <a:schemeClr val="tx1"/>
                          </a:solidFill>
                          <a:latin typeface="Arial" pitchFamily="34" charset="0"/>
                          <a:cs typeface="Arial" pitchFamily="34" charset="0"/>
                        </a:rPr>
                        <a:t> chốt</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r>
                        <a:rPr lang="en-US" sz="1000" baseline="0" smtClean="0">
                          <a:solidFill>
                            <a:schemeClr val="tx1"/>
                          </a:solidFill>
                          <a:latin typeface="Arial" pitchFamily="34" charset="0"/>
                          <a:cs typeface="Arial" pitchFamily="34" charset="0"/>
                        </a:rPr>
                        <a:t> thực hiện</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Chi tiết</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extLst>
                  <a:ext uri="{0D108BD9-81ED-4DB2-BD59-A6C34878D82A}">
                    <a16:rowId xmlns:a16="http://schemas.microsoft.com/office/drawing/2014/main" xmlns="" val="3098067018"/>
                  </a:ext>
                </a:extLst>
              </a:tr>
              <a:tr h="309825">
                <a:tc>
                  <a:txBody>
                    <a:bodyPr/>
                    <a:lstStyle/>
                    <a:p>
                      <a:pPr algn="ctr" fontAlgn="ctr"/>
                      <a:r>
                        <a:rPr lang="en-US" sz="1000" b="0" i="0" u="none" strike="noStrike">
                          <a:solidFill>
                            <a:schemeClr val="tx1"/>
                          </a:solidFill>
                          <a:latin typeface="Arial" pitchFamily="34" charset="0"/>
                          <a:cs typeface="Arial" pitchFamily="34" charset="0"/>
                        </a:rPr>
                        <a:t>IST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Thưởng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Thưởng cổ phiếu, tỷ lệ 100:24.9819</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PTS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200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PVT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10/10/2024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300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HTC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1/2024 bằng tiền, 300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VTV</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19/09/2024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SZL</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2/2023 bằng tiền, 2,000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ICG</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17/10/2024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BAL</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700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NBP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28/11/2024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BTH</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21/10/2024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700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HAT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3,000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GH3</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430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HCC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1,200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TMS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cổ phiếu, tỷ lệ 100:7</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rowSpan="3">
                  <a:txBody>
                    <a:bodyPr/>
                    <a:lstStyle/>
                    <a:p>
                      <a:pPr algn="ctr" fontAlgn="ctr"/>
                      <a:r>
                        <a:rPr lang="en-US" sz="1000" b="0" i="0" u="none" strike="noStrike">
                          <a:solidFill>
                            <a:schemeClr val="tx1"/>
                          </a:solidFill>
                          <a:latin typeface="Arial" pitchFamily="34" charset="0"/>
                          <a:cs typeface="Arial" pitchFamily="34" charset="0"/>
                        </a:rPr>
                        <a:t>SSI</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vMerge="1">
                  <a:txBody>
                    <a:bodyPr/>
                    <a:lstStyle/>
                    <a:p>
                      <a:pPr algn="ctr" fontAlgn="ctr"/>
                      <a:endParaRPr lang="en-US" sz="1000" b="0" i="0" u="none" strike="noStrike">
                        <a:solidFill>
                          <a:schemeClr val="tx1"/>
                        </a:solidFill>
                        <a:latin typeface="Arial" pitchFamily="34" charset="0"/>
                        <a:cs typeface="Arial" pitchFamily="34" charset="0"/>
                      </a:endParaRP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Thưởng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Thưởng cổ phiếu, tỷ lệ 100:20</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vMerge="1">
                  <a:txBody>
                    <a:bodyPr/>
                    <a:lstStyle/>
                    <a:p>
                      <a:pPr algn="ctr" fontAlgn="ctr"/>
                      <a:endParaRPr lang="en-US" sz="1000" b="0" i="0" u="none" strike="noStrike">
                        <a:solidFill>
                          <a:schemeClr val="tx1"/>
                        </a:solidFill>
                        <a:latin typeface="Arial" pitchFamily="34" charset="0"/>
                        <a:cs typeface="Arial" pitchFamily="34" charset="0"/>
                      </a:endParaRP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Phát hành thêm</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Thực hiện quyền mua cổ phiếu phát hành thêm, tỷ lệ 100:10, giá 15,000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PPS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10/10/2024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940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TPB</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cổ phiếu</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23/09/2024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 </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cổ phiếu, tỷ lệ 100:20</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rowSpan="2">
                  <a:txBody>
                    <a:bodyPr/>
                    <a:lstStyle/>
                    <a:p>
                      <a:pPr algn="ctr" fontAlgn="ctr"/>
                      <a:r>
                        <a:rPr lang="en-US" sz="1000" b="0" i="0" u="none" strike="noStrike">
                          <a:solidFill>
                            <a:schemeClr val="tx1"/>
                          </a:solidFill>
                          <a:latin typeface="Arial" pitchFamily="34" charset="0"/>
                          <a:cs typeface="Arial" pitchFamily="34" charset="0"/>
                        </a:rPr>
                        <a:t>VNM</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4/2023 bằng tiền, 950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vMerge="1">
                  <a:txBody>
                    <a:bodyPr/>
                    <a:lstStyle/>
                    <a:p>
                      <a:pPr algn="ctr" fontAlgn="ctr"/>
                      <a:endParaRPr lang="en-US" sz="1000" b="0" i="0" u="none" strike="noStrike">
                        <a:solidFill>
                          <a:schemeClr val="tx1"/>
                        </a:solidFill>
                        <a:latin typeface="Arial" pitchFamily="34" charset="0"/>
                        <a:cs typeface="Arial" pitchFamily="34" charset="0"/>
                      </a:endParaRP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1/2024 bằng tiền, 1,500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UPC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10/10/2024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8371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36680"/>
          </a:xfrm>
        </p:spPr>
        <p:txBody>
          <a:bodyPr>
            <a:normAutofit/>
          </a:bodyPr>
          <a:lstStyle/>
          <a:p>
            <a:pPr algn="l"/>
            <a:r>
              <a:rPr lang="en-US" sz="1600" b="1" smtClean="0">
                <a:latin typeface="Arial" panose="020B0604020202020204" pitchFamily="34" charset="0"/>
                <a:cs typeface="Arial" panose="020B0604020202020204" pitchFamily="34" charset="0"/>
              </a:rPr>
              <a:t>HASECO SECURITIES </a:t>
            </a:r>
            <a:endParaRPr lang="en-US" sz="1600" b="1">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42959" y="85766"/>
            <a:ext cx="666667" cy="635871"/>
          </a:xfrm>
          <a:prstGeom prst="rect">
            <a:avLst/>
          </a:prstGeom>
        </p:spPr>
      </p:pic>
      <p:sp>
        <p:nvSpPr>
          <p:cNvPr id="5" name="Minus 4"/>
          <p:cNvSpPr/>
          <p:nvPr/>
        </p:nvSpPr>
        <p:spPr>
          <a:xfrm>
            <a:off x="1057275" y="581026"/>
            <a:ext cx="5143500" cy="12533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385887" y="767421"/>
            <a:ext cx="4481513" cy="276999"/>
          </a:xfrm>
          <a:prstGeom prst="rect">
            <a:avLst/>
          </a:prstGeom>
          <a:noFill/>
        </p:spPr>
        <p:txBody>
          <a:bodyPr wrap="square" rtlCol="0">
            <a:spAutoFit/>
          </a:bodyPr>
          <a:lstStyle/>
          <a:p>
            <a:r>
              <a:rPr lang="en-US" sz="1200" b="1" smtClean="0">
                <a:latin typeface="Arial" panose="020B0604020202020204" pitchFamily="34" charset="0"/>
                <a:cs typeface="Arial" panose="020B0604020202020204" pitchFamily="34" charset="0"/>
              </a:rPr>
              <a:t>LỊCH CHỐT QUYỀN CỔ TỨC TỪ NGÀY 15 ĐẾN 30/09/2024</a:t>
            </a:r>
            <a:endParaRPr lang="en-US" sz="1200" b="1">
              <a:latin typeface="Arial" panose="020B0604020202020204" pitchFamily="34" charset="0"/>
              <a:cs typeface="Arial" panose="020B060402020202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xmlns="" val="1345159543"/>
              </p:ext>
            </p:extLst>
          </p:nvPr>
        </p:nvGraphicFramePr>
        <p:xfrm>
          <a:off x="114385" y="1113210"/>
          <a:ext cx="6629315" cy="7283565"/>
        </p:xfrm>
        <a:graphic>
          <a:graphicData uri="http://schemas.openxmlformats.org/drawingml/2006/table">
            <a:tbl>
              <a:tblPr firstRow="1" bandRow="1">
                <a:tableStyleId>{5C22544A-7EE6-4342-B048-85BDC9FD1C3A}</a:tableStyleId>
              </a:tblPr>
              <a:tblGrid>
                <a:gridCol w="371391">
                  <a:extLst>
                    <a:ext uri="{9D8B030D-6E8A-4147-A177-3AD203B41FA5}">
                      <a16:colId xmlns:a16="http://schemas.microsoft.com/office/drawing/2014/main" xmlns="" val="1174283978"/>
                    </a:ext>
                  </a:extLst>
                </a:gridCol>
                <a:gridCol w="1428750">
                  <a:extLst>
                    <a:ext uri="{9D8B030D-6E8A-4147-A177-3AD203B41FA5}">
                      <a16:colId xmlns:a16="http://schemas.microsoft.com/office/drawing/2014/main" xmlns="" val="1384197903"/>
                    </a:ext>
                  </a:extLst>
                </a:gridCol>
                <a:gridCol w="723900">
                  <a:extLst>
                    <a:ext uri="{9D8B030D-6E8A-4147-A177-3AD203B41FA5}">
                      <a16:colId xmlns:a16="http://schemas.microsoft.com/office/drawing/2014/main" xmlns="" val="131345601"/>
                    </a:ext>
                  </a:extLst>
                </a:gridCol>
                <a:gridCol w="685800">
                  <a:extLst>
                    <a:ext uri="{9D8B030D-6E8A-4147-A177-3AD203B41FA5}">
                      <a16:colId xmlns:a16="http://schemas.microsoft.com/office/drawing/2014/main" xmlns="" val="182024802"/>
                    </a:ext>
                  </a:extLst>
                </a:gridCol>
                <a:gridCol w="647700">
                  <a:extLst>
                    <a:ext uri="{9D8B030D-6E8A-4147-A177-3AD203B41FA5}">
                      <a16:colId xmlns:a16="http://schemas.microsoft.com/office/drawing/2014/main" xmlns="" val="1691522358"/>
                    </a:ext>
                  </a:extLst>
                </a:gridCol>
                <a:gridCol w="2771774">
                  <a:extLst>
                    <a:ext uri="{9D8B030D-6E8A-4147-A177-3AD203B41FA5}">
                      <a16:colId xmlns:a16="http://schemas.microsoft.com/office/drawing/2014/main" xmlns="" val="2926185463"/>
                    </a:ext>
                  </a:extLst>
                </a:gridCol>
              </a:tblGrid>
              <a:tr h="352975">
                <a:tc>
                  <a:txBody>
                    <a:bodyPr/>
                    <a:lstStyle/>
                    <a:p>
                      <a:pPr indent="0" algn="ctr">
                        <a:lnSpc>
                          <a:spcPct val="150000"/>
                        </a:lnSpc>
                      </a:pPr>
                      <a:r>
                        <a:rPr lang="en-US" sz="1000" smtClean="0">
                          <a:solidFill>
                            <a:schemeClr val="tx1"/>
                          </a:solidFill>
                          <a:latin typeface="Arial" pitchFamily="34" charset="0"/>
                          <a:cs typeface="Arial" pitchFamily="34" charset="0"/>
                        </a:rPr>
                        <a:t>Mã</a:t>
                      </a:r>
                      <a:r>
                        <a:rPr lang="en-US" sz="1000" baseline="0" smtClean="0">
                          <a:solidFill>
                            <a:schemeClr val="tx1"/>
                          </a:solidFill>
                          <a:latin typeface="Arial" pitchFamily="34" charset="0"/>
                          <a:cs typeface="Arial" pitchFamily="34" charset="0"/>
                        </a:rPr>
                        <a:t> CK</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Loại</a:t>
                      </a:r>
                      <a:r>
                        <a:rPr lang="en-US" sz="1000" baseline="0" smtClean="0">
                          <a:solidFill>
                            <a:schemeClr val="tx1"/>
                          </a:solidFill>
                          <a:latin typeface="Arial" pitchFamily="34" charset="0"/>
                          <a:cs typeface="Arial" pitchFamily="34" charset="0"/>
                        </a:rPr>
                        <a:t> sự kiện</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p>
                    <a:p>
                      <a:pPr indent="0" algn="ctr">
                        <a:lnSpc>
                          <a:spcPct val="150000"/>
                        </a:lnSpc>
                      </a:pPr>
                      <a:r>
                        <a:rPr lang="en-US" sz="1000" smtClean="0">
                          <a:solidFill>
                            <a:schemeClr val="tx1"/>
                          </a:solidFill>
                          <a:latin typeface="Arial" pitchFamily="34" charset="0"/>
                          <a:cs typeface="Arial" pitchFamily="34" charset="0"/>
                        </a:rPr>
                        <a:t>GDKHQ</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r>
                        <a:rPr lang="en-US" sz="1000" baseline="0" smtClean="0">
                          <a:solidFill>
                            <a:schemeClr val="tx1"/>
                          </a:solidFill>
                          <a:latin typeface="Arial" pitchFamily="34" charset="0"/>
                          <a:cs typeface="Arial" pitchFamily="34" charset="0"/>
                        </a:rPr>
                        <a:t> chốt</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Ngày</a:t>
                      </a:r>
                      <a:r>
                        <a:rPr lang="en-US" sz="1000" baseline="0" smtClean="0">
                          <a:solidFill>
                            <a:schemeClr val="tx1"/>
                          </a:solidFill>
                          <a:latin typeface="Arial" pitchFamily="34" charset="0"/>
                          <a:cs typeface="Arial" pitchFamily="34" charset="0"/>
                        </a:rPr>
                        <a:t> thực hiện</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tc>
                  <a:txBody>
                    <a:bodyPr/>
                    <a:lstStyle/>
                    <a:p>
                      <a:pPr indent="0" algn="ctr">
                        <a:lnSpc>
                          <a:spcPct val="150000"/>
                        </a:lnSpc>
                      </a:pPr>
                      <a:r>
                        <a:rPr lang="en-US" sz="1000" smtClean="0">
                          <a:solidFill>
                            <a:schemeClr val="tx1"/>
                          </a:solidFill>
                          <a:latin typeface="Arial" pitchFamily="34" charset="0"/>
                          <a:cs typeface="Arial" pitchFamily="34" charset="0"/>
                        </a:rPr>
                        <a:t>Chi tiết</a:t>
                      </a:r>
                      <a:endParaRPr lang="en-US" sz="1000">
                        <a:solidFill>
                          <a:schemeClr val="tx1"/>
                        </a:solidFill>
                        <a:latin typeface="Arial" pitchFamily="34" charset="0"/>
                        <a:cs typeface="Arial" pitchFamily="34" charset="0"/>
                      </a:endParaRP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6"/>
                    </a:solidFill>
                  </a:tcPr>
                </a:tc>
                <a:extLst>
                  <a:ext uri="{0D108BD9-81ED-4DB2-BD59-A6C34878D82A}">
                    <a16:rowId xmlns:a16="http://schemas.microsoft.com/office/drawing/2014/main" xmlns="" val="3098067018"/>
                  </a:ext>
                </a:extLst>
              </a:tr>
              <a:tr h="309825">
                <a:tc>
                  <a:txBody>
                    <a:bodyPr/>
                    <a:lstStyle/>
                    <a:p>
                      <a:pPr algn="ctr" fontAlgn="ctr"/>
                      <a:r>
                        <a:rPr lang="en-US" sz="1000" b="0" i="0" u="none" strike="noStrike">
                          <a:solidFill>
                            <a:schemeClr val="tx1"/>
                          </a:solidFill>
                          <a:latin typeface="Arial" pitchFamily="34" charset="0"/>
                          <a:cs typeface="Arial" pitchFamily="34" charset="0"/>
                        </a:rPr>
                        <a:t>VPD</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3/2023 bằng tiền, 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UDJ</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VGV</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CMV</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400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SBV</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250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NSS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99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VTP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WTC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8/10/2024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1,200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FBC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7/11/2024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20,000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TA9</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16/10/2024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1,206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DWS</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10/10/2024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600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IJC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26/12/2024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700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TRC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6/11/2024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900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TDW</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3/2023 bằng tiền, 1,000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SNZ</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14/10/2024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1,200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SAC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15/10/2024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7,065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SSC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31/10/2024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2/2023 bằng tiền, 1,000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PAC</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18/10/2024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đợt 2/2024 bằng tiền, 1,000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HC1</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27/09/2024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1,000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SZE</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15/10/2024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800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r h="309825">
                <a:tc>
                  <a:txBody>
                    <a:bodyPr/>
                    <a:lstStyle/>
                    <a:p>
                      <a:pPr algn="ctr" fontAlgn="ctr"/>
                      <a:r>
                        <a:rPr lang="en-US" sz="1000" b="0" i="0" u="none" strike="noStrike">
                          <a:solidFill>
                            <a:schemeClr val="tx1"/>
                          </a:solidFill>
                          <a:latin typeface="Arial" pitchFamily="34" charset="0"/>
                          <a:cs typeface="Arial" pitchFamily="34" charset="0"/>
                        </a:rPr>
                        <a:t>SEA</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en-US" sz="1000" b="0" i="0" u="none" strike="noStrike">
                          <a:solidFill>
                            <a:schemeClr val="tx1"/>
                          </a:solidFill>
                          <a:latin typeface="Arial" pitchFamily="34" charset="0"/>
                          <a:cs typeface="Arial" pitchFamily="34" charset="0"/>
                        </a:rPr>
                        <a:t>Trả cổ tức bằng tiền mặt</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30/09/2024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1/10/2024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1000" b="0" i="0" u="none" strike="noStrike">
                          <a:solidFill>
                            <a:schemeClr val="tx1"/>
                          </a:solidFill>
                          <a:latin typeface="Arial" pitchFamily="34" charset="0"/>
                          <a:cs typeface="Arial" pitchFamily="34" charset="0"/>
                        </a:rPr>
                        <a:t>25/10/2024</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l" fontAlgn="ctr"/>
                      <a:r>
                        <a:rPr lang="vi-VN" sz="1000" b="0" i="0" u="none" strike="noStrike">
                          <a:solidFill>
                            <a:schemeClr val="tx1"/>
                          </a:solidFill>
                          <a:latin typeface="Arial" pitchFamily="34" charset="0"/>
                          <a:cs typeface="Arial" pitchFamily="34" charset="0"/>
                        </a:rPr>
                        <a:t>Trả cổ tức năm 2023 bằng tiền, 500 đồng/CP</a:t>
                      </a:r>
                    </a:p>
                  </a:txBody>
                  <a:tcPr marL="9525" marR="9525" marT="9525"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83716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09626" y="238126"/>
            <a:ext cx="3667124" cy="342900"/>
          </a:xfrm>
        </p:spPr>
        <p:txBody>
          <a:bodyPr>
            <a:normAutofit/>
          </a:bodyPr>
          <a:lstStyle/>
          <a:p>
            <a:pPr algn="l"/>
            <a:r>
              <a:rPr lang="en-US" sz="1600" b="1">
                <a:latin typeface="Arial" panose="020B0604020202020204" pitchFamily="34" charset="0"/>
                <a:cs typeface="Arial" panose="020B0604020202020204" pitchFamily="34" charset="0"/>
              </a:rPr>
              <a:t>HASECO SECURITIES </a:t>
            </a: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42959" y="85766"/>
            <a:ext cx="666667" cy="647619"/>
          </a:xfrm>
          <a:prstGeom prst="rect">
            <a:avLst/>
          </a:prstGeom>
        </p:spPr>
      </p:pic>
      <p:sp>
        <p:nvSpPr>
          <p:cNvPr id="5" name="Minus 4"/>
          <p:cNvSpPr/>
          <p:nvPr/>
        </p:nvSpPr>
        <p:spPr>
          <a:xfrm>
            <a:off x="1057275" y="581026"/>
            <a:ext cx="5143500" cy="12765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Minus 15"/>
          <p:cNvSpPr/>
          <p:nvPr/>
        </p:nvSpPr>
        <p:spPr>
          <a:xfrm>
            <a:off x="-595933" y="4234951"/>
            <a:ext cx="8329188" cy="48846"/>
          </a:xfrm>
          <a:prstGeom prst="mathMinus">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solidFill>
            </a:endParaRPr>
          </a:p>
        </p:txBody>
      </p:sp>
      <p:sp>
        <p:nvSpPr>
          <p:cNvPr id="17" name="Minus 16"/>
          <p:cNvSpPr/>
          <p:nvPr/>
        </p:nvSpPr>
        <p:spPr>
          <a:xfrm>
            <a:off x="-595933" y="6883330"/>
            <a:ext cx="8329188" cy="48846"/>
          </a:xfrm>
          <a:prstGeom prst="mathMinus">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solidFill>
            </a:endParaRPr>
          </a:p>
        </p:txBody>
      </p:sp>
      <p:sp>
        <p:nvSpPr>
          <p:cNvPr id="10" name="TextBox 9"/>
          <p:cNvSpPr txBox="1"/>
          <p:nvPr/>
        </p:nvSpPr>
        <p:spPr>
          <a:xfrm>
            <a:off x="520272" y="2696055"/>
            <a:ext cx="2440211" cy="1015663"/>
          </a:xfrm>
          <a:prstGeom prst="rect">
            <a:avLst/>
          </a:prstGeom>
          <a:noFill/>
        </p:spPr>
        <p:txBody>
          <a:bodyPr wrap="square" rtlCol="0">
            <a:spAutoFit/>
          </a:bodyPr>
          <a:lstStyle/>
          <a:p>
            <a:pPr>
              <a:lnSpc>
                <a:spcPct val="150000"/>
              </a:lnSpc>
            </a:pPr>
            <a:r>
              <a:rPr lang="en-US" sz="1000" b="1" i="1">
                <a:latin typeface="Arial" panose="020B0604020202020204" pitchFamily="34" charset="0"/>
                <a:cs typeface="Arial" panose="020B0604020202020204" pitchFamily="34" charset="0"/>
              </a:rPr>
              <a:t>Chịu trách nhiệm nội dung</a:t>
            </a:r>
          </a:p>
          <a:p>
            <a:pPr>
              <a:lnSpc>
                <a:spcPct val="150000"/>
              </a:lnSpc>
            </a:pPr>
            <a:r>
              <a:rPr lang="en-US" sz="1000">
                <a:latin typeface="Arial" panose="020B0604020202020204" pitchFamily="34" charset="0"/>
                <a:cs typeface="Arial" panose="020B0604020202020204" pitchFamily="34" charset="0"/>
              </a:rPr>
              <a:t>Phòng môi giới</a:t>
            </a:r>
          </a:p>
          <a:p>
            <a:pPr>
              <a:lnSpc>
                <a:spcPct val="150000"/>
              </a:lnSpc>
            </a:pPr>
            <a:r>
              <a:rPr lang="en-US" sz="1000" smtClean="0">
                <a:latin typeface="Arial" panose="020B0604020202020204" pitchFamily="34" charset="0"/>
                <a:cs typeface="Arial" panose="020B0604020202020204" pitchFamily="34" charset="0"/>
              </a:rPr>
              <a:t>Chuyên </a:t>
            </a:r>
            <a:r>
              <a:rPr lang="en-US" sz="1000">
                <a:latin typeface="Arial" panose="020B0604020202020204" pitchFamily="34" charset="0"/>
                <a:cs typeface="Arial" panose="020B0604020202020204" pitchFamily="34" charset="0"/>
              </a:rPr>
              <a:t>viên: Phạm Phú Trường</a:t>
            </a:r>
          </a:p>
          <a:p>
            <a:pPr>
              <a:lnSpc>
                <a:spcPct val="150000"/>
              </a:lnSpc>
            </a:pPr>
            <a:r>
              <a:rPr lang="en-US" sz="1000">
                <a:latin typeface="Arial" panose="020B0604020202020204" pitchFamily="34" charset="0"/>
                <a:cs typeface="Arial" panose="020B0604020202020204" pitchFamily="34" charset="0"/>
              </a:rPr>
              <a:t>Chuyên viên: Đoàn Thu Trang</a:t>
            </a:r>
          </a:p>
        </p:txBody>
      </p:sp>
      <p:sp>
        <p:nvSpPr>
          <p:cNvPr id="12" name="TextBox 11"/>
          <p:cNvSpPr txBox="1"/>
          <p:nvPr/>
        </p:nvSpPr>
        <p:spPr>
          <a:xfrm>
            <a:off x="479834" y="1094633"/>
            <a:ext cx="6083578" cy="1477328"/>
          </a:xfrm>
          <a:prstGeom prst="rect">
            <a:avLst/>
          </a:prstGeom>
          <a:noFill/>
        </p:spPr>
        <p:txBody>
          <a:bodyPr wrap="square" rtlCol="0">
            <a:spAutoFit/>
          </a:bodyPr>
          <a:lstStyle/>
          <a:p>
            <a:pPr algn="just">
              <a:lnSpc>
                <a:spcPct val="150000"/>
              </a:lnSpc>
            </a:pPr>
            <a:r>
              <a:rPr lang="en-US" sz="1000" i="1">
                <a:latin typeface="Arial" panose="020B0604020202020204" pitchFamily="34" charset="0"/>
                <a:cs typeface="Arial" panose="020B0604020202020204" pitchFamily="34" charset="0"/>
              </a:rPr>
              <a:t>Tất cả những thông tin nêu trong bản tin này đều được xem xét cẩn trọng, tuy nhiên Công ty Cổ phần chứng khoán Hải Phòng (HAC) không chịu bất  kỳ trách nhiệm nào đối với tính chính xác của những thông tin đề cập trong bản tin. Mọi quan điểm, phân tích, nhận định và khuyến nghị trong bản tin này là quan điểm cá nhân của các chuyên viên phân tích mà không đại diện cho quan điểm của HAC.</a:t>
            </a:r>
          </a:p>
          <a:p>
            <a:pPr algn="just">
              <a:lnSpc>
                <a:spcPct val="150000"/>
              </a:lnSpc>
            </a:pPr>
            <a:r>
              <a:rPr lang="en-US" sz="1000" i="1">
                <a:latin typeface="Arial" panose="020B0604020202020204" pitchFamily="34" charset="0"/>
                <a:cs typeface="Arial" panose="020B0604020202020204" pitchFamily="34" charset="0"/>
              </a:rPr>
              <a:t>Báo cáo chỉ nhằm mục đích cung cấp thông tin tham khảo, không hàm ý khuyên NĐT nên mua, bán hay nắm giữ cổ phiếu. </a:t>
            </a:r>
          </a:p>
        </p:txBody>
      </p:sp>
      <p:graphicFrame>
        <p:nvGraphicFramePr>
          <p:cNvPr id="13" name="Table 12"/>
          <p:cNvGraphicFramePr>
            <a:graphicFrameLocks noGrp="1"/>
          </p:cNvGraphicFramePr>
          <p:nvPr>
            <p:extLst>
              <p:ext uri="{D42A27DB-BD31-4B8C-83A1-F6EECF244321}">
                <p14:modId xmlns:p14="http://schemas.microsoft.com/office/powerpoint/2010/main" xmlns="" val="991757890"/>
              </p:ext>
            </p:extLst>
          </p:nvPr>
        </p:nvGraphicFramePr>
        <p:xfrm>
          <a:off x="566826" y="5018812"/>
          <a:ext cx="5996586" cy="1737360"/>
        </p:xfrm>
        <a:graphic>
          <a:graphicData uri="http://schemas.openxmlformats.org/drawingml/2006/table">
            <a:tbl>
              <a:tblPr firstRow="1" bandRow="1">
                <a:tableStyleId>{5C22544A-7EE6-4342-B048-85BDC9FD1C3A}</a:tableStyleId>
              </a:tblPr>
              <a:tblGrid>
                <a:gridCol w="1998862">
                  <a:extLst>
                    <a:ext uri="{9D8B030D-6E8A-4147-A177-3AD203B41FA5}">
                      <a16:colId xmlns:a16="http://schemas.microsoft.com/office/drawing/2014/main" xmlns="" val="1930863485"/>
                    </a:ext>
                  </a:extLst>
                </a:gridCol>
                <a:gridCol w="1998862">
                  <a:extLst>
                    <a:ext uri="{9D8B030D-6E8A-4147-A177-3AD203B41FA5}">
                      <a16:colId xmlns:a16="http://schemas.microsoft.com/office/drawing/2014/main" xmlns="" val="4008354468"/>
                    </a:ext>
                  </a:extLst>
                </a:gridCol>
                <a:gridCol w="1998862">
                  <a:extLst>
                    <a:ext uri="{9D8B030D-6E8A-4147-A177-3AD203B41FA5}">
                      <a16:colId xmlns:a16="http://schemas.microsoft.com/office/drawing/2014/main" xmlns="" val="2580289965"/>
                    </a:ext>
                  </a:extLst>
                </a:gridCol>
              </a:tblGrid>
              <a:tr h="1689817">
                <a:tc>
                  <a:txBody>
                    <a:bodyPr/>
                    <a:lstStyle/>
                    <a:p>
                      <a:pPr>
                        <a:lnSpc>
                          <a:spcPct val="150000"/>
                        </a:lnSpc>
                      </a:pPr>
                      <a:r>
                        <a:rPr lang="en-US" sz="900">
                          <a:solidFill>
                            <a:srgbClr val="FF0000"/>
                          </a:solidFill>
                          <a:latin typeface="Arial" panose="020B0604020202020204" pitchFamily="34" charset="0"/>
                          <a:cs typeface="Arial" panose="020B0604020202020204" pitchFamily="34" charset="0"/>
                        </a:rPr>
                        <a:t>Trụ</a:t>
                      </a:r>
                      <a:r>
                        <a:rPr lang="en-US" sz="900" baseline="0">
                          <a:solidFill>
                            <a:srgbClr val="FF0000"/>
                          </a:solidFill>
                          <a:latin typeface="Arial" panose="020B0604020202020204" pitchFamily="34" charset="0"/>
                          <a:cs typeface="Arial" panose="020B0604020202020204" pitchFamily="34" charset="0"/>
                        </a:rPr>
                        <a:t> sở chính tại Hải Phòng</a:t>
                      </a:r>
                    </a:p>
                    <a:p>
                      <a:pPr>
                        <a:lnSpc>
                          <a:spcPct val="150000"/>
                        </a:lnSpc>
                      </a:pPr>
                      <a:r>
                        <a:rPr lang="vi-VN" sz="900" b="0" i="0" kern="1200">
                          <a:solidFill>
                            <a:schemeClr val="tx1"/>
                          </a:solidFill>
                          <a:effectLst/>
                          <a:latin typeface="Arial" panose="020B0604020202020204" pitchFamily="34" charset="0"/>
                          <a:ea typeface="+mn-ea"/>
                          <a:cs typeface="Arial" panose="020B0604020202020204" pitchFamily="34" charset="0"/>
                        </a:rPr>
                        <a:t>Số 7, lô 28A đường Lê Hồng Phong, Phường Đông Khê, Quận Ngô Quyền, Thành phố Hải Phòng</a:t>
                      </a:r>
                      <a:endParaRPr lang="en-US" sz="900" b="0" i="0" kern="1200">
                        <a:solidFill>
                          <a:schemeClr val="tx1"/>
                        </a:solidFill>
                        <a:effectLst/>
                        <a:latin typeface="Arial" panose="020B0604020202020204" pitchFamily="34" charset="0"/>
                        <a:ea typeface="+mn-ea"/>
                        <a:cs typeface="Arial" panose="020B0604020202020204" pitchFamily="34" charset="0"/>
                      </a:endParaRP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Tel:  (0225) 3 842.332/3 842.335</a:t>
                      </a: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Fax:</a:t>
                      </a:r>
                      <a:r>
                        <a:rPr lang="en-US" sz="900" b="0" i="0" kern="1200" baseline="0">
                          <a:solidFill>
                            <a:schemeClr val="tx1"/>
                          </a:solidFill>
                          <a:effectLst/>
                          <a:latin typeface="Arial" panose="020B0604020202020204" pitchFamily="34" charset="0"/>
                          <a:ea typeface="+mn-ea"/>
                          <a:cs typeface="Arial" panose="020B0604020202020204" pitchFamily="34" charset="0"/>
                        </a:rPr>
                        <a:t> </a:t>
                      </a:r>
                      <a:r>
                        <a:rPr lang="en-US" sz="900" b="0" i="0" kern="1200">
                          <a:solidFill>
                            <a:schemeClr val="tx1"/>
                          </a:solidFill>
                          <a:effectLst/>
                          <a:latin typeface="Arial" panose="020B0604020202020204" pitchFamily="34" charset="0"/>
                          <a:ea typeface="+mn-ea"/>
                          <a:cs typeface="Arial" panose="020B0604020202020204" pitchFamily="34" charset="0"/>
                        </a:rPr>
                        <a:t>(0225) 3 746.266/3 746.364</a:t>
                      </a: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Email: </a:t>
                      </a:r>
                      <a:r>
                        <a:rPr lang="en-US" sz="900" b="1" i="0" u="none" strike="noStrike" kern="1200">
                          <a:solidFill>
                            <a:schemeClr val="tx1"/>
                          </a:solidFill>
                          <a:effectLst/>
                          <a:latin typeface="Arial" panose="020B0604020202020204" pitchFamily="34" charset="0"/>
                          <a:ea typeface="+mn-ea"/>
                          <a:cs typeface="Arial" panose="020B0604020202020204" pitchFamily="34" charset="0"/>
                          <a:hlinkClick r:id="rId3"/>
                        </a:rPr>
                        <a:t>haseco@haseco.vn</a:t>
                      </a:r>
                      <a:endParaRPr lang="en-US" sz="900" b="1" i="0" u="none" strike="noStrike" kern="1200">
                        <a:solidFill>
                          <a:schemeClr val="tx1"/>
                        </a:solidFill>
                        <a:effectLst/>
                        <a:latin typeface="Arial" panose="020B0604020202020204" pitchFamily="34" charset="0"/>
                        <a:ea typeface="+mn-ea"/>
                        <a:cs typeface="Arial" panose="020B0604020202020204" pitchFamily="34" charset="0"/>
                      </a:endParaRP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Website: </a:t>
                      </a:r>
                      <a:r>
                        <a:rPr lang="en-US" sz="900" b="1" i="0" u="none" strike="noStrike" kern="1200">
                          <a:solidFill>
                            <a:schemeClr val="tx1"/>
                          </a:solidFill>
                          <a:effectLst/>
                          <a:latin typeface="Arial" panose="020B0604020202020204" pitchFamily="34" charset="0"/>
                          <a:ea typeface="+mn-ea"/>
                          <a:cs typeface="Arial" panose="020B0604020202020204" pitchFamily="34" charset="0"/>
                          <a:hlinkClick r:id="rId4"/>
                        </a:rPr>
                        <a:t>www.haseco.vn</a:t>
                      </a:r>
                      <a:endParaRPr lang="en-US" sz="900">
                        <a:solidFill>
                          <a:schemeClr val="tx1"/>
                        </a:solidFill>
                        <a:latin typeface="Arial" panose="020B0604020202020204" pitchFamily="34" charset="0"/>
                        <a:cs typeface="Arial" panose="020B0604020202020204" pitchFamily="34" charset="0"/>
                      </a:endParaRPr>
                    </a:p>
                  </a:txBody>
                  <a:tcPr>
                    <a:noFill/>
                  </a:tcPr>
                </a:tc>
                <a:tc>
                  <a:txBody>
                    <a:bodyPr/>
                    <a:lstStyle/>
                    <a:p>
                      <a:pPr>
                        <a:lnSpc>
                          <a:spcPct val="150000"/>
                        </a:lnSpc>
                      </a:pPr>
                      <a:r>
                        <a:rPr lang="en-US" sz="900">
                          <a:solidFill>
                            <a:srgbClr val="FF0000"/>
                          </a:solidFill>
                          <a:latin typeface="Arial" panose="020B0604020202020204" pitchFamily="34" charset="0"/>
                          <a:cs typeface="Arial" panose="020B0604020202020204" pitchFamily="34" charset="0"/>
                        </a:rPr>
                        <a:t>Chi nhánh</a:t>
                      </a:r>
                      <a:r>
                        <a:rPr lang="en-US" sz="900" baseline="0">
                          <a:solidFill>
                            <a:srgbClr val="FF0000"/>
                          </a:solidFill>
                          <a:latin typeface="Arial" panose="020B0604020202020204" pitchFamily="34" charset="0"/>
                          <a:cs typeface="Arial" panose="020B0604020202020204" pitchFamily="34" charset="0"/>
                        </a:rPr>
                        <a:t> Hà Nội</a:t>
                      </a:r>
                    </a:p>
                    <a:p>
                      <a:pPr>
                        <a:lnSpc>
                          <a:spcPct val="150000"/>
                        </a:lnSpc>
                      </a:pPr>
                      <a:r>
                        <a:rPr lang="vi-VN" sz="900" b="0" i="0" kern="1200">
                          <a:solidFill>
                            <a:schemeClr val="tx1"/>
                          </a:solidFill>
                          <a:effectLst/>
                          <a:latin typeface="Arial" panose="020B0604020202020204" pitchFamily="34" charset="0"/>
                          <a:ea typeface="+mn-ea"/>
                          <a:cs typeface="Arial" panose="020B0604020202020204" pitchFamily="34" charset="0"/>
                        </a:rPr>
                        <a:t>Số 163 Bà Triệu, Quận Hai Bà Trưng, Thành phố Hà Nội</a:t>
                      </a:r>
                      <a:endParaRPr lang="en-US" sz="900" b="0" i="0" kern="1200">
                        <a:solidFill>
                          <a:schemeClr val="tx1"/>
                        </a:solidFill>
                        <a:effectLst/>
                        <a:latin typeface="Arial" panose="020B0604020202020204" pitchFamily="34" charset="0"/>
                        <a:ea typeface="+mn-ea"/>
                        <a:cs typeface="Arial" panose="020B0604020202020204" pitchFamily="34" charset="0"/>
                      </a:endParaRP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Tel: (024) 3574.7020</a:t>
                      </a: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Fax:</a:t>
                      </a:r>
                      <a:r>
                        <a:rPr lang="en-US" sz="900" b="0" i="0" kern="1200" baseline="0">
                          <a:solidFill>
                            <a:schemeClr val="tx1"/>
                          </a:solidFill>
                          <a:effectLst/>
                          <a:latin typeface="Arial" panose="020B0604020202020204" pitchFamily="34" charset="0"/>
                          <a:ea typeface="+mn-ea"/>
                          <a:cs typeface="Arial" panose="020B0604020202020204" pitchFamily="34" charset="0"/>
                        </a:rPr>
                        <a:t> </a:t>
                      </a:r>
                      <a:r>
                        <a:rPr lang="en-US" sz="900" b="0" i="0" kern="1200">
                          <a:solidFill>
                            <a:schemeClr val="tx1"/>
                          </a:solidFill>
                          <a:effectLst/>
                          <a:latin typeface="Arial" panose="020B0604020202020204" pitchFamily="34" charset="0"/>
                          <a:ea typeface="+mn-ea"/>
                          <a:cs typeface="Arial" panose="020B0604020202020204" pitchFamily="34" charset="0"/>
                        </a:rPr>
                        <a:t>(024) 3574.7019</a:t>
                      </a:r>
                      <a:endParaRPr lang="en-US" sz="900">
                        <a:solidFill>
                          <a:schemeClr val="tx1"/>
                        </a:solidFill>
                        <a:latin typeface="Arial" panose="020B0604020202020204" pitchFamily="34" charset="0"/>
                        <a:cs typeface="Arial" panose="020B0604020202020204" pitchFamily="34" charset="0"/>
                      </a:endParaRPr>
                    </a:p>
                  </a:txBody>
                  <a:tcPr>
                    <a:noFill/>
                  </a:tcPr>
                </a:tc>
                <a:tc>
                  <a:txBody>
                    <a:bodyPr/>
                    <a:lstStyle/>
                    <a:p>
                      <a:pPr>
                        <a:lnSpc>
                          <a:spcPct val="150000"/>
                        </a:lnSpc>
                      </a:pPr>
                      <a:r>
                        <a:rPr lang="en-US" sz="900" b="1">
                          <a:solidFill>
                            <a:srgbClr val="FF0000"/>
                          </a:solidFill>
                          <a:latin typeface="Arial" panose="020B0604020202020204" pitchFamily="34" charset="0"/>
                          <a:cs typeface="Arial" panose="020B0604020202020204" pitchFamily="34" charset="0"/>
                        </a:rPr>
                        <a:t>Chi nhánh</a:t>
                      </a:r>
                      <a:r>
                        <a:rPr lang="en-US" sz="900" b="1" baseline="0">
                          <a:solidFill>
                            <a:srgbClr val="FF0000"/>
                          </a:solidFill>
                          <a:latin typeface="Arial" panose="020B0604020202020204" pitchFamily="34" charset="0"/>
                          <a:cs typeface="Arial" panose="020B0604020202020204" pitchFamily="34" charset="0"/>
                        </a:rPr>
                        <a:t> TP Hồ Chí Minh</a:t>
                      </a: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Số 328 Võ Văn Kiệt, Quận 1, TP. Hồ Chí Minh</a:t>
                      </a: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Tel: (028) 3920.7800/01/02</a:t>
                      </a:r>
                    </a:p>
                    <a:p>
                      <a:pPr>
                        <a:lnSpc>
                          <a:spcPct val="150000"/>
                        </a:lnSpc>
                      </a:pPr>
                      <a:r>
                        <a:rPr lang="en-US" sz="900" b="0" i="0" kern="1200">
                          <a:solidFill>
                            <a:schemeClr val="tx1"/>
                          </a:solidFill>
                          <a:effectLst/>
                          <a:latin typeface="Arial" panose="020B0604020202020204" pitchFamily="34" charset="0"/>
                          <a:ea typeface="+mn-ea"/>
                          <a:cs typeface="Arial" panose="020B0604020202020204" pitchFamily="34" charset="0"/>
                        </a:rPr>
                        <a:t>Fax: (028) 3920.7825</a:t>
                      </a:r>
                      <a:endParaRPr lang="en-US" sz="90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xmlns="" val="1986284651"/>
                  </a:ext>
                </a:extLst>
              </a:tr>
            </a:tbl>
          </a:graphicData>
        </a:graphic>
      </p:graphicFrame>
      <p:sp>
        <p:nvSpPr>
          <p:cNvPr id="14" name="TextBox 13"/>
          <p:cNvSpPr txBox="1"/>
          <p:nvPr/>
        </p:nvSpPr>
        <p:spPr>
          <a:xfrm>
            <a:off x="476292" y="4528649"/>
            <a:ext cx="5142368" cy="553998"/>
          </a:xfrm>
          <a:prstGeom prst="rect">
            <a:avLst/>
          </a:prstGeom>
          <a:noFill/>
        </p:spPr>
        <p:txBody>
          <a:bodyPr wrap="square" rtlCol="0">
            <a:spAutoFit/>
          </a:bodyPr>
          <a:lstStyle/>
          <a:p>
            <a:pPr>
              <a:lnSpc>
                <a:spcPct val="150000"/>
              </a:lnSpc>
            </a:pPr>
            <a:r>
              <a:rPr lang="en-US" sz="1000">
                <a:latin typeface="Arial" panose="020B0604020202020204" pitchFamily="34" charset="0"/>
                <a:cs typeface="Arial" panose="020B0604020202020204" pitchFamily="34" charset="0"/>
              </a:rPr>
              <a:t>Mọi thông tin chi tiết vui lòng liên hệ:</a:t>
            </a:r>
          </a:p>
          <a:p>
            <a:pPr>
              <a:lnSpc>
                <a:spcPct val="150000"/>
              </a:lnSpc>
            </a:pPr>
            <a:r>
              <a:rPr lang="en-US" sz="1000" b="1">
                <a:latin typeface="Arial" panose="020B0604020202020204" pitchFamily="34" charset="0"/>
                <a:cs typeface="Arial" panose="020B0604020202020204" pitchFamily="34" charset="0"/>
              </a:rPr>
              <a:t>Phòng môi giới – Công ty Cổ phần chứng khoán Hải Phòng</a:t>
            </a:r>
          </a:p>
        </p:txBody>
      </p:sp>
    </p:spTree>
    <p:extLst>
      <p:ext uri="{BB962C8B-B14F-4D97-AF65-F5344CB8AC3E}">
        <p14:creationId xmlns:p14="http://schemas.microsoft.com/office/powerpoint/2010/main" xmlns="" val="585892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2838</TotalTime>
  <Words>2520</Words>
  <Application>Microsoft Office PowerPoint</Application>
  <PresentationFormat>On-screen Show (4:3)</PresentationFormat>
  <Paragraphs>456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HASECO SECURITIES </vt:lpstr>
      <vt:lpstr>HASECO SECURITIES </vt:lpstr>
      <vt:lpstr>HASECO SECURITIES </vt:lpstr>
      <vt:lpstr>HASECO SECURITIES </vt:lpstr>
      <vt:lpstr>HASECO SECURITIES </vt:lpstr>
      <vt:lpstr>HASECO SECURITIES </vt:lpstr>
      <vt:lpstr>HASECO SECURITIES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HASECO SECURITIES – CN HÀ NỘI</dc:title>
  <dc:creator>Admin</dc:creator>
  <cp:lastModifiedBy>Admin</cp:lastModifiedBy>
  <cp:revision>1277</cp:revision>
  <dcterms:created xsi:type="dcterms:W3CDTF">2022-07-13T08:46:43Z</dcterms:created>
  <dcterms:modified xsi:type="dcterms:W3CDTF">2024-09-30T01:21:08Z</dcterms:modified>
</cp:coreProperties>
</file>